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9"/>
  </p:notesMasterIdLst>
  <p:handoutMasterIdLst>
    <p:handoutMasterId r:id="rId30"/>
  </p:handoutMasterIdLst>
  <p:sldIdLst>
    <p:sldId id="291" r:id="rId2"/>
    <p:sldId id="293" r:id="rId3"/>
    <p:sldId id="294" r:id="rId4"/>
    <p:sldId id="295" r:id="rId5"/>
    <p:sldId id="296" r:id="rId6"/>
    <p:sldId id="297" r:id="rId7"/>
    <p:sldId id="298" r:id="rId8"/>
    <p:sldId id="319" r:id="rId9"/>
    <p:sldId id="318"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20" r:id="rId26"/>
    <p:sldId id="321" r:id="rId27"/>
    <p:sldId id="316" r:id="rId28"/>
  </p:sldIdLst>
  <p:sldSz cx="9144000" cy="6858000" type="screen4x3"/>
  <p:notesSz cx="6934200" cy="9220200"/>
  <p:defaultTextStyle>
    <a:defPPr>
      <a:defRPr lang="en-US"/>
    </a:defPPr>
    <a:lvl1pPr algn="l" rtl="0" fontAlgn="base">
      <a:spcBef>
        <a:spcPct val="0"/>
      </a:spcBef>
      <a:spcAft>
        <a:spcPct val="0"/>
      </a:spcAft>
      <a:defRPr sz="2400" b="1" kern="1200">
        <a:solidFill>
          <a:schemeClr val="tx1"/>
        </a:solidFill>
        <a:latin typeface="Times New Roman" pitchFamily="18" charset="0"/>
        <a:ea typeface="+mn-ea"/>
        <a:cs typeface="+mn-cs"/>
      </a:defRPr>
    </a:lvl1pPr>
    <a:lvl2pPr marL="457200" algn="l" rtl="0" fontAlgn="base">
      <a:spcBef>
        <a:spcPct val="0"/>
      </a:spcBef>
      <a:spcAft>
        <a:spcPct val="0"/>
      </a:spcAft>
      <a:defRPr sz="2400" b="1" kern="1200">
        <a:solidFill>
          <a:schemeClr val="tx1"/>
        </a:solidFill>
        <a:latin typeface="Times New Roman" pitchFamily="18" charset="0"/>
        <a:ea typeface="+mn-ea"/>
        <a:cs typeface="+mn-cs"/>
      </a:defRPr>
    </a:lvl2pPr>
    <a:lvl3pPr marL="914400" algn="l" rtl="0" fontAlgn="base">
      <a:spcBef>
        <a:spcPct val="0"/>
      </a:spcBef>
      <a:spcAft>
        <a:spcPct val="0"/>
      </a:spcAft>
      <a:defRPr sz="2400" b="1" kern="1200">
        <a:solidFill>
          <a:schemeClr val="tx1"/>
        </a:solidFill>
        <a:latin typeface="Times New Roman" pitchFamily="18" charset="0"/>
        <a:ea typeface="+mn-ea"/>
        <a:cs typeface="+mn-cs"/>
      </a:defRPr>
    </a:lvl3pPr>
    <a:lvl4pPr marL="1371600" algn="l" rtl="0" fontAlgn="base">
      <a:spcBef>
        <a:spcPct val="0"/>
      </a:spcBef>
      <a:spcAft>
        <a:spcPct val="0"/>
      </a:spcAft>
      <a:defRPr sz="2400" b="1" kern="1200">
        <a:solidFill>
          <a:schemeClr val="tx1"/>
        </a:solidFill>
        <a:latin typeface="Times New Roman" pitchFamily="18" charset="0"/>
        <a:ea typeface="+mn-ea"/>
        <a:cs typeface="+mn-cs"/>
      </a:defRPr>
    </a:lvl4pPr>
    <a:lvl5pPr marL="1828800" algn="l" rtl="0" fontAlgn="base">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DF049582-A0E2-C549-A293-39AD272086A1}">
          <p14:sldIdLst>
            <p14:sldId id="291"/>
            <p14:sldId id="293"/>
            <p14:sldId id="294"/>
            <p14:sldId id="295"/>
            <p14:sldId id="296"/>
            <p14:sldId id="297"/>
            <p14:sldId id="298"/>
            <p14:sldId id="319"/>
            <p14:sldId id="318"/>
            <p14:sldId id="301"/>
            <p14:sldId id="302"/>
            <p14:sldId id="303"/>
            <p14:sldId id="304"/>
            <p14:sldId id="305"/>
            <p14:sldId id="306"/>
            <p14:sldId id="307"/>
            <p14:sldId id="308"/>
            <p14:sldId id="309"/>
            <p14:sldId id="310"/>
            <p14:sldId id="311"/>
            <p14:sldId id="312"/>
            <p14:sldId id="313"/>
            <p14:sldId id="314"/>
            <p14:sldId id="315"/>
            <p14:sldId id="320"/>
            <p14:sldId id="321"/>
            <p14:sldId id="3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56"/>
    <p:restoredTop sz="86395"/>
  </p:normalViewPr>
  <p:slideViewPr>
    <p:cSldViewPr>
      <p:cViewPr varScale="1">
        <p:scale>
          <a:sx n="110" d="100"/>
          <a:sy n="110" d="100"/>
        </p:scale>
        <p:origin x="2064"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131" d="100"/>
          <a:sy n="131" d="100"/>
        </p:scale>
        <p:origin x="266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05121" cy="460400"/>
          </a:xfrm>
          <a:prstGeom prst="rect">
            <a:avLst/>
          </a:prstGeom>
        </p:spPr>
        <p:txBody>
          <a:bodyPr vert="horz" lIns="87316" tIns="43658" rIns="87316" bIns="43658" rtlCol="0"/>
          <a:lstStyle>
            <a:lvl1pPr algn="l">
              <a:defRPr sz="1100"/>
            </a:lvl1pPr>
          </a:lstStyle>
          <a:p>
            <a:endParaRPr lang="en-US"/>
          </a:p>
        </p:txBody>
      </p:sp>
      <p:sp>
        <p:nvSpPr>
          <p:cNvPr id="3" name="Date Placeholder 2"/>
          <p:cNvSpPr>
            <a:spLocks noGrp="1"/>
          </p:cNvSpPr>
          <p:nvPr>
            <p:ph type="dt" sz="quarter" idx="1"/>
          </p:nvPr>
        </p:nvSpPr>
        <p:spPr>
          <a:xfrm>
            <a:off x="3927574" y="1"/>
            <a:ext cx="3005121" cy="460400"/>
          </a:xfrm>
          <a:prstGeom prst="rect">
            <a:avLst/>
          </a:prstGeom>
        </p:spPr>
        <p:txBody>
          <a:bodyPr vert="horz" lIns="87316" tIns="43658" rIns="87316" bIns="43658" rtlCol="0"/>
          <a:lstStyle>
            <a:lvl1pPr algn="r">
              <a:defRPr sz="1100"/>
            </a:lvl1pPr>
          </a:lstStyle>
          <a:p>
            <a:fld id="{82884B81-6372-4314-A9FF-3FEEA5BA7FD8}" type="datetimeFigureOut">
              <a:rPr lang="en-US" smtClean="0"/>
              <a:t>4/30/23</a:t>
            </a:fld>
            <a:endParaRPr lang="en-US"/>
          </a:p>
        </p:txBody>
      </p:sp>
      <p:sp>
        <p:nvSpPr>
          <p:cNvPr id="4" name="Footer Placeholder 3"/>
          <p:cNvSpPr>
            <a:spLocks noGrp="1"/>
          </p:cNvSpPr>
          <p:nvPr>
            <p:ph type="ftr" sz="quarter" idx="2"/>
          </p:nvPr>
        </p:nvSpPr>
        <p:spPr>
          <a:xfrm>
            <a:off x="0" y="8758276"/>
            <a:ext cx="3005121" cy="460400"/>
          </a:xfrm>
          <a:prstGeom prst="rect">
            <a:avLst/>
          </a:prstGeom>
        </p:spPr>
        <p:txBody>
          <a:bodyPr vert="horz" lIns="87316" tIns="43658" rIns="87316" bIns="43658" rtlCol="0" anchor="b"/>
          <a:lstStyle>
            <a:lvl1pPr algn="l">
              <a:defRPr sz="1100"/>
            </a:lvl1pPr>
          </a:lstStyle>
          <a:p>
            <a:endParaRPr lang="en-US"/>
          </a:p>
        </p:txBody>
      </p:sp>
      <p:sp>
        <p:nvSpPr>
          <p:cNvPr id="5" name="Slide Number Placeholder 4"/>
          <p:cNvSpPr>
            <a:spLocks noGrp="1"/>
          </p:cNvSpPr>
          <p:nvPr>
            <p:ph type="sldNum" sz="quarter" idx="3"/>
          </p:nvPr>
        </p:nvSpPr>
        <p:spPr>
          <a:xfrm>
            <a:off x="3927574" y="8758276"/>
            <a:ext cx="3005121" cy="460400"/>
          </a:xfrm>
          <a:prstGeom prst="rect">
            <a:avLst/>
          </a:prstGeom>
        </p:spPr>
        <p:txBody>
          <a:bodyPr vert="horz" lIns="87316" tIns="43658" rIns="87316" bIns="43658" rtlCol="0" anchor="b"/>
          <a:lstStyle>
            <a:lvl1pPr algn="r">
              <a:defRPr sz="1100"/>
            </a:lvl1pPr>
          </a:lstStyle>
          <a:p>
            <a:fld id="{5FBCB171-D845-4996-B264-125C6B72D084}" type="slidenum">
              <a:rPr lang="en-US" smtClean="0"/>
              <a:t>‹#›</a:t>
            </a:fld>
            <a:endParaRPr lang="en-US"/>
          </a:p>
        </p:txBody>
      </p:sp>
    </p:spTree>
    <p:extLst>
      <p:ext uri="{BB962C8B-B14F-4D97-AF65-F5344CB8AC3E}">
        <p14:creationId xmlns:p14="http://schemas.microsoft.com/office/powerpoint/2010/main" val="7878281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04820" cy="46101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defRPr sz="1200" b="0">
                <a:latin typeface="Arial" pitchFamily="34" charset="0"/>
              </a:defRPr>
            </a:lvl1pPr>
          </a:lstStyle>
          <a:p>
            <a:endParaRPr lang="en-US"/>
          </a:p>
        </p:txBody>
      </p:sp>
      <p:sp>
        <p:nvSpPr>
          <p:cNvPr id="3075" name="Rectangle 3"/>
          <p:cNvSpPr>
            <a:spLocks noGrp="1" noChangeArrowheads="1"/>
          </p:cNvSpPr>
          <p:nvPr>
            <p:ph type="dt" idx="1"/>
          </p:nvPr>
        </p:nvSpPr>
        <p:spPr bwMode="auto">
          <a:xfrm>
            <a:off x="3927775" y="0"/>
            <a:ext cx="3004820" cy="46101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a:defRPr sz="1200" b="0">
                <a:latin typeface="Arial" pitchFamily="34" charset="0"/>
              </a:defRPr>
            </a:lvl1pPr>
          </a:lstStyle>
          <a:p>
            <a:endParaRPr lang="en-US"/>
          </a:p>
        </p:txBody>
      </p:sp>
      <p:sp>
        <p:nvSpPr>
          <p:cNvPr id="3076" name="Rectangle 4"/>
          <p:cNvSpPr>
            <a:spLocks noGrp="1" noRot="1" noChangeAspect="1" noChangeArrowheads="1" noTextEdit="1"/>
          </p:cNvSpPr>
          <p:nvPr>
            <p:ph type="sldImg" idx="2"/>
          </p:nvPr>
        </p:nvSpPr>
        <p:spPr bwMode="auto">
          <a:xfrm>
            <a:off x="1162050" y="692150"/>
            <a:ext cx="4610100" cy="3457575"/>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693420" y="4379595"/>
            <a:ext cx="5547360" cy="414909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8757590"/>
            <a:ext cx="3004820" cy="461010"/>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defRPr sz="1200" b="0">
                <a:latin typeface="Arial" pitchFamily="34" charset="0"/>
              </a:defRPr>
            </a:lvl1pPr>
          </a:lstStyle>
          <a:p>
            <a:endParaRPr lang="en-US"/>
          </a:p>
        </p:txBody>
      </p:sp>
      <p:sp>
        <p:nvSpPr>
          <p:cNvPr id="3079" name="Rectangle 7"/>
          <p:cNvSpPr>
            <a:spLocks noGrp="1" noChangeArrowheads="1"/>
          </p:cNvSpPr>
          <p:nvPr>
            <p:ph type="sldNum" sz="quarter" idx="5"/>
          </p:nvPr>
        </p:nvSpPr>
        <p:spPr bwMode="auto">
          <a:xfrm>
            <a:off x="3927775" y="8757590"/>
            <a:ext cx="3004820" cy="461010"/>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a:defRPr sz="1200" b="0">
                <a:latin typeface="Arial" pitchFamily="34" charset="0"/>
              </a:defRPr>
            </a:lvl1pPr>
          </a:lstStyle>
          <a:p>
            <a:fld id="{C142CCA2-2949-4325-A78A-A7C3B63D73CE}" type="slidenum">
              <a:rPr lang="en-US"/>
              <a:pPr/>
              <a:t>‹#›</a:t>
            </a:fld>
            <a:endParaRPr lang="en-US"/>
          </a:p>
        </p:txBody>
      </p:sp>
    </p:spTree>
    <p:extLst>
      <p:ext uri="{BB962C8B-B14F-4D97-AF65-F5344CB8AC3E}">
        <p14:creationId xmlns:p14="http://schemas.microsoft.com/office/powerpoint/2010/main" val="673582871"/>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C47610-A579-4DD1-AA62-8EA40B23FA17}" type="slidenum">
              <a:rPr lang="en-US"/>
              <a:pPr/>
              <a:t>1</a:t>
            </a:fld>
            <a:endParaRPr lang="en-US"/>
          </a:p>
        </p:txBody>
      </p:sp>
      <p:sp>
        <p:nvSpPr>
          <p:cNvPr id="4098" name="Rectangle 2"/>
          <p:cNvSpPr>
            <a:spLocks noGrp="1" noRot="1" noChangeAspect="1" noChangeArrowheads="1" noTextEdit="1"/>
          </p:cNvSpPr>
          <p:nvPr>
            <p:ph type="sldImg"/>
          </p:nvPr>
        </p:nvSpPr>
        <p:spPr>
          <a:ln/>
        </p:spPr>
      </p:sp>
      <p:sp>
        <p:nvSpPr>
          <p:cNvPr id="40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09418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142CCA2-2949-4325-A78A-A7C3B63D73CE}" type="slidenum">
              <a:rPr lang="en-US" smtClean="0"/>
              <a:pPr/>
              <a:t>5</a:t>
            </a:fld>
            <a:endParaRPr lang="en-US"/>
          </a:p>
        </p:txBody>
      </p:sp>
    </p:spTree>
    <p:extLst>
      <p:ext uri="{BB962C8B-B14F-4D97-AF65-F5344CB8AC3E}">
        <p14:creationId xmlns:p14="http://schemas.microsoft.com/office/powerpoint/2010/main" val="100722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b="0" i="1" kern="1200" dirty="0">
                <a:solidFill>
                  <a:schemeClr val="tx1"/>
                </a:solidFill>
                <a:effectLst/>
                <a:latin typeface="Arial" pitchFamily="34" charset="0"/>
                <a:ea typeface="+mn-ea"/>
                <a:cs typeface="+mn-cs"/>
              </a:rPr>
              <a:t>best</a:t>
            </a:r>
            <a:r>
              <a:rPr lang="en-US" sz="1200" b="0" i="0" kern="1200" dirty="0">
                <a:solidFill>
                  <a:schemeClr val="tx1"/>
                </a:solidFill>
                <a:effectLst/>
                <a:latin typeface="Arial" pitchFamily="34" charset="0"/>
                <a:ea typeface="+mn-ea"/>
                <a:cs typeface="+mn-cs"/>
              </a:rPr>
              <a:t> programming language or the language in which </a:t>
            </a:r>
            <a:r>
              <a:rPr lang="en-US" sz="1200" b="0" i="1" kern="1200" dirty="0">
                <a:solidFill>
                  <a:schemeClr val="tx1"/>
                </a:solidFill>
                <a:effectLst/>
                <a:latin typeface="Arial" pitchFamily="34" charset="0"/>
                <a:ea typeface="+mn-ea"/>
                <a:cs typeface="+mn-cs"/>
              </a:rPr>
              <a:t>most lines of code</a:t>
            </a:r>
            <a:r>
              <a:rPr lang="en-US" sz="1200" b="0" i="0" kern="1200" dirty="0">
                <a:solidFill>
                  <a:schemeClr val="tx1"/>
                </a:solidFill>
                <a:effectLst/>
                <a:latin typeface="Arial" pitchFamily="34" charset="0"/>
                <a:ea typeface="+mn-ea"/>
                <a:cs typeface="+mn-cs"/>
              </a:rPr>
              <a:t> have been written.</a:t>
            </a:r>
            <a:endParaRPr lang="en-US" dirty="0"/>
          </a:p>
        </p:txBody>
      </p:sp>
      <p:sp>
        <p:nvSpPr>
          <p:cNvPr id="4" name="Slide Number Placeholder 3"/>
          <p:cNvSpPr>
            <a:spLocks noGrp="1"/>
          </p:cNvSpPr>
          <p:nvPr>
            <p:ph type="sldNum" sz="quarter" idx="10"/>
          </p:nvPr>
        </p:nvSpPr>
        <p:spPr/>
        <p:txBody>
          <a:bodyPr/>
          <a:lstStyle/>
          <a:p>
            <a:fld id="{C142CCA2-2949-4325-A78A-A7C3B63D73CE}" type="slidenum">
              <a:rPr lang="en-US" smtClean="0"/>
              <a:pPr/>
              <a:t>25</a:t>
            </a:fld>
            <a:endParaRPr lang="en-US"/>
          </a:p>
        </p:txBody>
      </p:sp>
    </p:spTree>
    <p:extLst>
      <p:ext uri="{BB962C8B-B14F-4D97-AF65-F5344CB8AC3E}">
        <p14:creationId xmlns:p14="http://schemas.microsoft.com/office/powerpoint/2010/main" val="1575536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stack</a:t>
            </a:r>
            <a:r>
              <a:rPr lang="en-US" baseline="0" dirty="0"/>
              <a:t> overflow most popular programming languages by a survey</a:t>
            </a:r>
            <a:endParaRPr lang="en-US" dirty="0"/>
          </a:p>
        </p:txBody>
      </p:sp>
      <p:sp>
        <p:nvSpPr>
          <p:cNvPr id="4" name="Slide Number Placeholder 3"/>
          <p:cNvSpPr>
            <a:spLocks noGrp="1"/>
          </p:cNvSpPr>
          <p:nvPr>
            <p:ph type="sldNum" sz="quarter" idx="10"/>
          </p:nvPr>
        </p:nvSpPr>
        <p:spPr/>
        <p:txBody>
          <a:bodyPr/>
          <a:lstStyle/>
          <a:p>
            <a:fld id="{C142CCA2-2949-4325-A78A-A7C3B63D73CE}" type="slidenum">
              <a:rPr lang="en-US" smtClean="0"/>
              <a:pPr/>
              <a:t>26</a:t>
            </a:fld>
            <a:endParaRPr lang="en-US"/>
          </a:p>
        </p:txBody>
      </p:sp>
    </p:spTree>
    <p:extLst>
      <p:ext uri="{BB962C8B-B14F-4D97-AF65-F5344CB8AC3E}">
        <p14:creationId xmlns:p14="http://schemas.microsoft.com/office/powerpoint/2010/main" val="760980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7171"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a:t>Spring 2013</a:t>
            </a:r>
          </a:p>
        </p:txBody>
      </p:sp>
      <p:sp>
        <p:nvSpPr>
          <p:cNvPr id="5" name="Footer Placeholder 4"/>
          <p:cNvSpPr>
            <a:spLocks noGrp="1"/>
          </p:cNvSpPr>
          <p:nvPr>
            <p:ph type="ftr" sz="quarter" idx="11"/>
          </p:nvPr>
        </p:nvSpPr>
        <p:spPr/>
        <p:txBody>
          <a:bodyPr/>
          <a:lstStyle>
            <a:lvl1pPr>
              <a:defRPr/>
            </a:lvl1pPr>
          </a:lstStyle>
          <a:p>
            <a:r>
              <a:rPr lang="en-US"/>
              <a:t>CSE341: Programming Languages</a:t>
            </a:r>
          </a:p>
        </p:txBody>
      </p:sp>
      <p:sp>
        <p:nvSpPr>
          <p:cNvPr id="6" name="Slide Number Placeholder 5"/>
          <p:cNvSpPr>
            <a:spLocks noGrp="1"/>
          </p:cNvSpPr>
          <p:nvPr>
            <p:ph type="sldNum" sz="quarter" idx="12"/>
          </p:nvPr>
        </p:nvSpPr>
        <p:spPr/>
        <p:txBody>
          <a:bodyPr/>
          <a:lstStyle>
            <a:lvl1pPr>
              <a:defRPr/>
            </a:lvl1pPr>
          </a:lstStyle>
          <a:p>
            <a:fld id="{47E115C0-909B-4E1C-9E6E-04B3E9103591}" type="slidenum">
              <a:rPr lang="en-US"/>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a:t>Spring 2013</a:t>
            </a:r>
          </a:p>
        </p:txBody>
      </p:sp>
      <p:sp>
        <p:nvSpPr>
          <p:cNvPr id="5" name="Footer Placeholder 4"/>
          <p:cNvSpPr>
            <a:spLocks noGrp="1"/>
          </p:cNvSpPr>
          <p:nvPr>
            <p:ph type="ftr" sz="quarter" idx="11"/>
          </p:nvPr>
        </p:nvSpPr>
        <p:spPr/>
        <p:txBody>
          <a:bodyPr/>
          <a:lstStyle>
            <a:lvl1pPr>
              <a:defRPr/>
            </a:lvl1pPr>
          </a:lstStyle>
          <a:p>
            <a:r>
              <a:rPr lang="en-US"/>
              <a:t>CSE341: Programming Languages</a:t>
            </a:r>
          </a:p>
        </p:txBody>
      </p:sp>
      <p:sp>
        <p:nvSpPr>
          <p:cNvPr id="6" name="Slide Number Placeholder 5"/>
          <p:cNvSpPr>
            <a:spLocks noGrp="1"/>
          </p:cNvSpPr>
          <p:nvPr>
            <p:ph type="sldNum" sz="quarter" idx="12"/>
          </p:nvPr>
        </p:nvSpPr>
        <p:spPr/>
        <p:txBody>
          <a:bodyPr/>
          <a:lstStyle>
            <a:lvl1pPr>
              <a:defRPr/>
            </a:lvl1pPr>
          </a:lstStyle>
          <a:p>
            <a:fld id="{D082AAE3-B489-4A15-89C7-18993943A37A}" type="slidenum">
              <a:rPr lang="en-US"/>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534400" cy="533400"/>
          </a:xfrm>
        </p:spPr>
        <p:txBody>
          <a:bodyPr/>
          <a:lstStyle>
            <a:lvl1pPr>
              <a:defRPr sz="3200"/>
            </a:lvl1pPr>
          </a:lstStyle>
          <a:p>
            <a:r>
              <a:rPr lang="en-US" dirty="0"/>
              <a:t>Click to edit Master title style</a:t>
            </a:r>
          </a:p>
        </p:txBody>
      </p:sp>
      <p:sp>
        <p:nvSpPr>
          <p:cNvPr id="3" name="Content Placeholder 2"/>
          <p:cNvSpPr>
            <a:spLocks noGrp="1"/>
          </p:cNvSpPr>
          <p:nvPr>
            <p:ph idx="1"/>
          </p:nvPr>
        </p:nvSpPr>
        <p:spPr>
          <a:xfrm>
            <a:off x="304800" y="990600"/>
            <a:ext cx="8534400" cy="5105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endParaRPr lang="en-US" dirty="0"/>
          </a:p>
        </p:txBody>
      </p:sp>
      <p:sp>
        <p:nvSpPr>
          <p:cNvPr id="8" name="Slide Number Placeholder 7"/>
          <p:cNvSpPr>
            <a:spLocks noGrp="1"/>
          </p:cNvSpPr>
          <p:nvPr>
            <p:ph type="sldNum" sz="quarter" idx="11"/>
          </p:nvPr>
        </p:nvSpPr>
        <p:spPr/>
        <p:txBody>
          <a:bodyPr/>
          <a:lstStyle/>
          <a:p>
            <a:fld id="{3B048AC8-D41E-4C7B-8EE3-A52489AA1F05}" type="slidenum">
              <a:rPr lang="en-US" smtClean="0"/>
              <a:pPr/>
              <a:t>‹#›</a:t>
            </a:fld>
            <a:endParaRPr lang="en-US"/>
          </a:p>
        </p:txBody>
      </p:sp>
      <p:sp>
        <p:nvSpPr>
          <p:cNvPr id="9" name="Footer Placeholder 8"/>
          <p:cNvSpPr>
            <a:spLocks noGrp="1"/>
          </p:cNvSpPr>
          <p:nvPr>
            <p:ph type="ftr" sz="quarter" idx="12"/>
          </p:nvPr>
        </p:nvSpPr>
        <p:spPr/>
        <p:txBody>
          <a:bodyPr/>
          <a:lstStyle/>
          <a:p>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r>
              <a:rPr lang="en-US"/>
              <a:t>Spring 2013</a:t>
            </a:r>
          </a:p>
        </p:txBody>
      </p:sp>
      <p:sp>
        <p:nvSpPr>
          <p:cNvPr id="5" name="Footer Placeholder 4"/>
          <p:cNvSpPr>
            <a:spLocks noGrp="1"/>
          </p:cNvSpPr>
          <p:nvPr>
            <p:ph type="ftr" sz="quarter" idx="11"/>
          </p:nvPr>
        </p:nvSpPr>
        <p:spPr/>
        <p:txBody>
          <a:bodyPr/>
          <a:lstStyle>
            <a:lvl1pPr>
              <a:defRPr/>
            </a:lvl1pPr>
          </a:lstStyle>
          <a:p>
            <a:r>
              <a:rPr lang="en-US"/>
              <a:t>CSE341: Programming Languages</a:t>
            </a:r>
          </a:p>
        </p:txBody>
      </p:sp>
      <p:sp>
        <p:nvSpPr>
          <p:cNvPr id="6" name="Slide Number Placeholder 5"/>
          <p:cNvSpPr>
            <a:spLocks noGrp="1"/>
          </p:cNvSpPr>
          <p:nvPr>
            <p:ph type="sldNum" sz="quarter" idx="12"/>
          </p:nvPr>
        </p:nvSpPr>
        <p:spPr/>
        <p:txBody>
          <a:bodyPr/>
          <a:lstStyle>
            <a:lvl1pPr>
              <a:defRPr/>
            </a:lvl1pPr>
          </a:lstStyle>
          <a:p>
            <a:fld id="{53883048-0376-4A94-A445-C2F5CD3FC350}" type="slidenum">
              <a:rPr lang="en-US"/>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600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r>
              <a:rPr lang="en-US"/>
              <a:t>Spring 2013</a:t>
            </a:r>
          </a:p>
        </p:txBody>
      </p:sp>
      <p:sp>
        <p:nvSpPr>
          <p:cNvPr id="6" name="Footer Placeholder 5"/>
          <p:cNvSpPr>
            <a:spLocks noGrp="1"/>
          </p:cNvSpPr>
          <p:nvPr>
            <p:ph type="ftr" sz="quarter" idx="11"/>
          </p:nvPr>
        </p:nvSpPr>
        <p:spPr/>
        <p:txBody>
          <a:bodyPr/>
          <a:lstStyle>
            <a:lvl1pPr>
              <a:defRPr/>
            </a:lvl1pPr>
          </a:lstStyle>
          <a:p>
            <a:r>
              <a:rPr lang="en-US"/>
              <a:t>CSE341: Programming Languages</a:t>
            </a:r>
          </a:p>
        </p:txBody>
      </p:sp>
      <p:sp>
        <p:nvSpPr>
          <p:cNvPr id="7" name="Slide Number Placeholder 6"/>
          <p:cNvSpPr>
            <a:spLocks noGrp="1"/>
          </p:cNvSpPr>
          <p:nvPr>
            <p:ph type="sldNum" sz="quarter" idx="12"/>
          </p:nvPr>
        </p:nvSpPr>
        <p:spPr/>
        <p:txBody>
          <a:bodyPr/>
          <a:lstStyle>
            <a:lvl1pPr>
              <a:defRPr/>
            </a:lvl1pPr>
          </a:lstStyle>
          <a:p>
            <a:fld id="{B5EA12F5-03B5-4BEE-BF40-7EC1D15EBEE1}" type="slidenum">
              <a:rPr lang="en-US"/>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r>
              <a:rPr lang="en-US"/>
              <a:t>Spring 2013</a:t>
            </a:r>
          </a:p>
        </p:txBody>
      </p:sp>
      <p:sp>
        <p:nvSpPr>
          <p:cNvPr id="8" name="Footer Placeholder 7"/>
          <p:cNvSpPr>
            <a:spLocks noGrp="1"/>
          </p:cNvSpPr>
          <p:nvPr>
            <p:ph type="ftr" sz="quarter" idx="11"/>
          </p:nvPr>
        </p:nvSpPr>
        <p:spPr/>
        <p:txBody>
          <a:bodyPr/>
          <a:lstStyle>
            <a:lvl1pPr>
              <a:defRPr/>
            </a:lvl1pPr>
          </a:lstStyle>
          <a:p>
            <a:r>
              <a:rPr lang="en-US"/>
              <a:t>CSE341: Programming Languages</a:t>
            </a:r>
          </a:p>
        </p:txBody>
      </p:sp>
      <p:sp>
        <p:nvSpPr>
          <p:cNvPr id="9" name="Slide Number Placeholder 8"/>
          <p:cNvSpPr>
            <a:spLocks noGrp="1"/>
          </p:cNvSpPr>
          <p:nvPr>
            <p:ph type="sldNum" sz="quarter" idx="12"/>
          </p:nvPr>
        </p:nvSpPr>
        <p:spPr/>
        <p:txBody>
          <a:bodyPr/>
          <a:lstStyle>
            <a:lvl1pPr>
              <a:defRPr/>
            </a:lvl1pPr>
          </a:lstStyle>
          <a:p>
            <a:fld id="{957FCB40-9664-45B5-BAA8-170CAD353393}" type="slidenum">
              <a:rPr lang="en-US"/>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r>
              <a:rPr lang="en-US"/>
              <a:t>Spring 2013</a:t>
            </a:r>
          </a:p>
        </p:txBody>
      </p:sp>
      <p:sp>
        <p:nvSpPr>
          <p:cNvPr id="4" name="Footer Placeholder 3"/>
          <p:cNvSpPr>
            <a:spLocks noGrp="1"/>
          </p:cNvSpPr>
          <p:nvPr>
            <p:ph type="ftr" sz="quarter" idx="11"/>
          </p:nvPr>
        </p:nvSpPr>
        <p:spPr/>
        <p:txBody>
          <a:bodyPr/>
          <a:lstStyle>
            <a:lvl1pPr>
              <a:defRPr/>
            </a:lvl1pPr>
          </a:lstStyle>
          <a:p>
            <a:r>
              <a:rPr lang="en-US"/>
              <a:t>CSE341: Programming Languages</a:t>
            </a:r>
          </a:p>
        </p:txBody>
      </p:sp>
      <p:sp>
        <p:nvSpPr>
          <p:cNvPr id="5" name="Slide Number Placeholder 4"/>
          <p:cNvSpPr>
            <a:spLocks noGrp="1"/>
          </p:cNvSpPr>
          <p:nvPr>
            <p:ph type="sldNum" sz="quarter" idx="12"/>
          </p:nvPr>
        </p:nvSpPr>
        <p:spPr/>
        <p:txBody>
          <a:bodyPr/>
          <a:lstStyle>
            <a:lvl1pPr>
              <a:defRPr/>
            </a:lvl1pPr>
          </a:lstStyle>
          <a:p>
            <a:fld id="{A04D69B1-7287-44D7-BAC9-82A718B3128A}" type="slidenum">
              <a:rPr lang="en-US"/>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t>Spring 2013</a:t>
            </a:r>
          </a:p>
        </p:txBody>
      </p:sp>
      <p:sp>
        <p:nvSpPr>
          <p:cNvPr id="3" name="Footer Placeholder 2"/>
          <p:cNvSpPr>
            <a:spLocks noGrp="1"/>
          </p:cNvSpPr>
          <p:nvPr>
            <p:ph type="ftr" sz="quarter" idx="11"/>
          </p:nvPr>
        </p:nvSpPr>
        <p:spPr/>
        <p:txBody>
          <a:bodyPr/>
          <a:lstStyle>
            <a:lvl1pPr>
              <a:defRPr/>
            </a:lvl1pPr>
          </a:lstStyle>
          <a:p>
            <a:r>
              <a:rPr lang="en-US"/>
              <a:t>CSE341: Programming Languages</a:t>
            </a:r>
          </a:p>
        </p:txBody>
      </p:sp>
      <p:sp>
        <p:nvSpPr>
          <p:cNvPr id="4" name="Slide Number Placeholder 3"/>
          <p:cNvSpPr>
            <a:spLocks noGrp="1"/>
          </p:cNvSpPr>
          <p:nvPr>
            <p:ph type="sldNum" sz="quarter" idx="12"/>
          </p:nvPr>
        </p:nvSpPr>
        <p:spPr/>
        <p:txBody>
          <a:bodyPr/>
          <a:lstStyle>
            <a:lvl1pPr>
              <a:defRPr/>
            </a:lvl1pPr>
          </a:lstStyle>
          <a:p>
            <a:fld id="{B53CE0B5-4587-46C9-88FF-288BD15E3202}" type="slidenum">
              <a:rPr lang="en-US"/>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Spring 2013</a:t>
            </a:r>
          </a:p>
        </p:txBody>
      </p:sp>
      <p:sp>
        <p:nvSpPr>
          <p:cNvPr id="6" name="Footer Placeholder 5"/>
          <p:cNvSpPr>
            <a:spLocks noGrp="1"/>
          </p:cNvSpPr>
          <p:nvPr>
            <p:ph type="ftr" sz="quarter" idx="11"/>
          </p:nvPr>
        </p:nvSpPr>
        <p:spPr/>
        <p:txBody>
          <a:bodyPr/>
          <a:lstStyle>
            <a:lvl1pPr>
              <a:defRPr/>
            </a:lvl1pPr>
          </a:lstStyle>
          <a:p>
            <a:r>
              <a:rPr lang="en-US"/>
              <a:t>CSE341: Programming Languages</a:t>
            </a:r>
          </a:p>
        </p:txBody>
      </p:sp>
      <p:sp>
        <p:nvSpPr>
          <p:cNvPr id="7" name="Slide Number Placeholder 6"/>
          <p:cNvSpPr>
            <a:spLocks noGrp="1"/>
          </p:cNvSpPr>
          <p:nvPr>
            <p:ph type="sldNum" sz="quarter" idx="12"/>
          </p:nvPr>
        </p:nvSpPr>
        <p:spPr/>
        <p:txBody>
          <a:bodyPr/>
          <a:lstStyle>
            <a:lvl1pPr>
              <a:defRPr/>
            </a:lvl1pPr>
          </a:lstStyle>
          <a:p>
            <a:fld id="{EDD7DB5F-D2ED-41DB-B30F-B019AB82D775}" type="slidenum">
              <a:rPr lang="en-US"/>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Spring 2013</a:t>
            </a:r>
          </a:p>
        </p:txBody>
      </p:sp>
      <p:sp>
        <p:nvSpPr>
          <p:cNvPr id="6" name="Footer Placeholder 5"/>
          <p:cNvSpPr>
            <a:spLocks noGrp="1"/>
          </p:cNvSpPr>
          <p:nvPr>
            <p:ph type="ftr" sz="quarter" idx="11"/>
          </p:nvPr>
        </p:nvSpPr>
        <p:spPr/>
        <p:txBody>
          <a:bodyPr/>
          <a:lstStyle>
            <a:lvl1pPr>
              <a:defRPr/>
            </a:lvl1pPr>
          </a:lstStyle>
          <a:p>
            <a:r>
              <a:rPr lang="en-US"/>
              <a:t>CSE341: Programming Languages</a:t>
            </a:r>
          </a:p>
        </p:txBody>
      </p:sp>
      <p:sp>
        <p:nvSpPr>
          <p:cNvPr id="7" name="Slide Number Placeholder 6"/>
          <p:cNvSpPr>
            <a:spLocks noGrp="1"/>
          </p:cNvSpPr>
          <p:nvPr>
            <p:ph type="sldNum" sz="quarter" idx="12"/>
          </p:nvPr>
        </p:nvSpPr>
        <p:spPr/>
        <p:txBody>
          <a:bodyPr/>
          <a:lstStyle>
            <a:lvl1pPr>
              <a:defRPr/>
            </a:lvl1pPr>
          </a:lstStyle>
          <a:p>
            <a:fld id="{892279E5-AC96-4A1A-8381-1C3686D4000A}" type="slidenum">
              <a:rPr lang="en-US"/>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85800" y="3048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6147" name="Rectangle 3"/>
          <p:cNvSpPr>
            <a:spLocks noGrp="1" noChangeArrowheads="1"/>
          </p:cNvSpPr>
          <p:nvPr>
            <p:ph type="body" idx="1"/>
          </p:nvPr>
        </p:nvSpPr>
        <p:spPr bwMode="auto">
          <a:xfrm>
            <a:off x="685800" y="1600200"/>
            <a:ext cx="77724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8" name="Rectangle 4"/>
          <p:cNvSpPr>
            <a:spLocks noGrp="1" noChangeArrowheads="1"/>
          </p:cNvSpPr>
          <p:nvPr>
            <p:ph type="dt" sz="half" idx="2"/>
          </p:nvPr>
        </p:nvSpPr>
        <p:spPr bwMode="auto">
          <a:xfrm>
            <a:off x="6858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r>
              <a:rPr lang="en-US"/>
              <a:t>Spring 2013</a:t>
            </a:r>
          </a:p>
        </p:txBody>
      </p:sp>
      <p:sp>
        <p:nvSpPr>
          <p:cNvPr id="6149" name="Rectangle 5"/>
          <p:cNvSpPr>
            <a:spLocks noGrp="1" noChangeArrowheads="1"/>
          </p:cNvSpPr>
          <p:nvPr>
            <p:ph type="ftr" sz="quarter" idx="3"/>
          </p:nvPr>
        </p:nvSpPr>
        <p:spPr bwMode="auto">
          <a:xfrm>
            <a:off x="2895600" y="6400800"/>
            <a:ext cx="3429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r>
              <a:rPr lang="en-US"/>
              <a:t>CSE341: Programming Languages</a:t>
            </a:r>
          </a:p>
        </p:txBody>
      </p:sp>
      <p:sp>
        <p:nvSpPr>
          <p:cNvPr id="6150" name="Rectangle 6"/>
          <p:cNvSpPr>
            <a:spLocks noGrp="1" noChangeArrowheads="1"/>
          </p:cNvSpPr>
          <p:nvPr>
            <p:ph type="sldNum" sz="quarter" idx="4"/>
          </p:nvPr>
        </p:nvSpPr>
        <p:spPr bwMode="auto">
          <a:xfrm>
            <a:off x="65532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fld id="{3B048AC8-D41E-4C7B-8EE3-A52489AA1F05}"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p:hf sldNum="0" hdr="0" ftr="0" dt="0"/>
  <p:txStyles>
    <p:titleStyle>
      <a:lvl1pPr algn="l" rtl="0" fontAlgn="base">
        <a:spcBef>
          <a:spcPct val="0"/>
        </a:spcBef>
        <a:spcAft>
          <a:spcPct val="0"/>
        </a:spcAft>
        <a:defRPr sz="3600" i="1">
          <a:solidFill>
            <a:schemeClr val="tx1"/>
          </a:solidFill>
          <a:latin typeface="+mj-lt"/>
          <a:ea typeface="+mj-ea"/>
          <a:cs typeface="+mj-cs"/>
        </a:defRPr>
      </a:lvl1pPr>
      <a:lvl2pPr algn="l" rtl="0" fontAlgn="base">
        <a:spcBef>
          <a:spcPct val="0"/>
        </a:spcBef>
        <a:spcAft>
          <a:spcPct val="0"/>
        </a:spcAft>
        <a:defRPr sz="3600" i="1">
          <a:solidFill>
            <a:schemeClr val="tx1"/>
          </a:solidFill>
          <a:latin typeface="Arial" pitchFamily="34" charset="0"/>
        </a:defRPr>
      </a:lvl2pPr>
      <a:lvl3pPr algn="l" rtl="0" fontAlgn="base">
        <a:spcBef>
          <a:spcPct val="0"/>
        </a:spcBef>
        <a:spcAft>
          <a:spcPct val="0"/>
        </a:spcAft>
        <a:defRPr sz="3600" i="1">
          <a:solidFill>
            <a:schemeClr val="tx1"/>
          </a:solidFill>
          <a:latin typeface="Arial" pitchFamily="34" charset="0"/>
        </a:defRPr>
      </a:lvl3pPr>
      <a:lvl4pPr algn="l" rtl="0" fontAlgn="base">
        <a:spcBef>
          <a:spcPct val="0"/>
        </a:spcBef>
        <a:spcAft>
          <a:spcPct val="0"/>
        </a:spcAft>
        <a:defRPr sz="3600" i="1">
          <a:solidFill>
            <a:schemeClr val="tx1"/>
          </a:solidFill>
          <a:latin typeface="Arial" pitchFamily="34" charset="0"/>
        </a:defRPr>
      </a:lvl4pPr>
      <a:lvl5pPr algn="l" rtl="0" fontAlgn="base">
        <a:spcBef>
          <a:spcPct val="0"/>
        </a:spcBef>
        <a:spcAft>
          <a:spcPct val="0"/>
        </a:spcAft>
        <a:defRPr sz="3600" i="1">
          <a:solidFill>
            <a:schemeClr val="tx1"/>
          </a:solidFill>
          <a:latin typeface="Arial" pitchFamily="34" charset="0"/>
        </a:defRPr>
      </a:lvl5pPr>
      <a:lvl6pPr marL="457200" algn="l" rtl="0" fontAlgn="base">
        <a:spcBef>
          <a:spcPct val="0"/>
        </a:spcBef>
        <a:spcAft>
          <a:spcPct val="0"/>
        </a:spcAft>
        <a:defRPr sz="3600" i="1">
          <a:solidFill>
            <a:schemeClr val="tx1"/>
          </a:solidFill>
          <a:latin typeface="Arial" pitchFamily="34" charset="0"/>
        </a:defRPr>
      </a:lvl6pPr>
      <a:lvl7pPr marL="914400" algn="l" rtl="0" fontAlgn="base">
        <a:spcBef>
          <a:spcPct val="0"/>
        </a:spcBef>
        <a:spcAft>
          <a:spcPct val="0"/>
        </a:spcAft>
        <a:defRPr sz="3600" i="1">
          <a:solidFill>
            <a:schemeClr val="tx1"/>
          </a:solidFill>
          <a:latin typeface="Arial" pitchFamily="34" charset="0"/>
        </a:defRPr>
      </a:lvl7pPr>
      <a:lvl8pPr marL="1371600" algn="l" rtl="0" fontAlgn="base">
        <a:spcBef>
          <a:spcPct val="0"/>
        </a:spcBef>
        <a:spcAft>
          <a:spcPct val="0"/>
        </a:spcAft>
        <a:defRPr sz="3600" i="1">
          <a:solidFill>
            <a:schemeClr val="tx1"/>
          </a:solidFill>
          <a:latin typeface="Arial" pitchFamily="34" charset="0"/>
        </a:defRPr>
      </a:lvl8pPr>
      <a:lvl9pPr marL="1828800" algn="l" rtl="0" fontAlgn="base">
        <a:spcBef>
          <a:spcPct val="0"/>
        </a:spcBef>
        <a:spcAft>
          <a:spcPct val="0"/>
        </a:spcAft>
        <a:defRPr sz="3600" i="1">
          <a:solidFill>
            <a:schemeClr val="tx1"/>
          </a:solidFill>
          <a:latin typeface="Arial" pitchFamily="34" charset="0"/>
        </a:defRPr>
      </a:lvl9pPr>
    </p:titleStyle>
    <p:bodyStyle>
      <a:lvl1pPr marL="342900" indent="-342900" algn="l" rtl="0" fontAlgn="base">
        <a:spcBef>
          <a:spcPct val="20000"/>
        </a:spcBef>
        <a:spcAft>
          <a:spcPct val="0"/>
        </a:spcAft>
        <a:buChar char="•"/>
        <a:defRPr sz="20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defRPr>
      </a:lvl2pPr>
      <a:lvl3pPr marL="1143000" indent="-228600" algn="l" rtl="0" fontAlgn="base">
        <a:spcBef>
          <a:spcPct val="20000"/>
        </a:spcBef>
        <a:spcAft>
          <a:spcPct val="0"/>
        </a:spcAft>
        <a:buChar char="•"/>
        <a:defRPr sz="20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12"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tiff"/><Relationship Id="rId5" Type="http://schemas.openxmlformats.org/officeDocument/2006/relationships/image" Target="../media/image3.tiff"/><Relationship Id="rId10" Type="http://schemas.openxmlformats.org/officeDocument/2006/relationships/image" Target="../media/image8.png"/><Relationship Id="rId4" Type="http://schemas.openxmlformats.org/officeDocument/2006/relationships/image" Target="../media/image2.tiff"/><Relationship Id="rId9" Type="http://schemas.openxmlformats.org/officeDocument/2006/relationships/image" Target="../media/image7.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128718"/>
            <a:ext cx="7772400" cy="2843082"/>
          </a:xfrm>
        </p:spPr>
        <p:txBody>
          <a:bodyPr/>
          <a:lstStyle/>
          <a:p>
            <a:pPr algn="ctr"/>
            <a:r>
              <a:rPr lang="en-US" sz="4800" i="0" dirty="0"/>
              <a:t>CS 360 </a:t>
            </a:r>
            <a:br>
              <a:rPr lang="en-US" sz="4800" i="0" dirty="0"/>
            </a:br>
            <a:r>
              <a:rPr lang="en-US" sz="4800" i="0" dirty="0"/>
              <a:t>Programming Languages</a:t>
            </a:r>
            <a:br>
              <a:rPr lang="en-US" sz="4800" i="0" dirty="0"/>
            </a:br>
            <a:r>
              <a:rPr lang="en-US" sz="4800" i="0" dirty="0"/>
              <a:t>Victory Lap</a:t>
            </a:r>
          </a:p>
        </p:txBody>
      </p:sp>
      <p:pic>
        <p:nvPicPr>
          <p:cNvPr id="2" name="Picture 1"/>
          <p:cNvPicPr>
            <a:picLocks noChangeAspect="1"/>
          </p:cNvPicPr>
          <p:nvPr/>
        </p:nvPicPr>
        <p:blipFill>
          <a:blip r:embed="rId3"/>
          <a:stretch>
            <a:fillRect/>
          </a:stretch>
        </p:blipFill>
        <p:spPr>
          <a:xfrm>
            <a:off x="213401" y="5633016"/>
            <a:ext cx="2709970" cy="821203"/>
          </a:xfrm>
          <a:prstGeom prst="rect">
            <a:avLst/>
          </a:prstGeom>
        </p:spPr>
      </p:pic>
      <p:pic>
        <p:nvPicPr>
          <p:cNvPr id="3" name="Picture 2"/>
          <p:cNvPicPr>
            <a:picLocks noChangeAspect="1"/>
          </p:cNvPicPr>
          <p:nvPr/>
        </p:nvPicPr>
        <p:blipFill>
          <a:blip r:embed="rId4"/>
          <a:stretch>
            <a:fillRect/>
          </a:stretch>
        </p:blipFill>
        <p:spPr>
          <a:xfrm>
            <a:off x="4150310" y="4928247"/>
            <a:ext cx="914400" cy="1676400"/>
          </a:xfrm>
          <a:prstGeom prst="rect">
            <a:avLst/>
          </a:prstGeom>
        </p:spPr>
      </p:pic>
      <p:pic>
        <p:nvPicPr>
          <p:cNvPr id="6" name="Picture 5"/>
          <p:cNvPicPr>
            <a:picLocks noChangeAspect="1"/>
          </p:cNvPicPr>
          <p:nvPr/>
        </p:nvPicPr>
        <p:blipFill>
          <a:blip r:embed="rId5"/>
          <a:stretch>
            <a:fillRect/>
          </a:stretch>
        </p:blipFill>
        <p:spPr>
          <a:xfrm>
            <a:off x="3843438" y="3779065"/>
            <a:ext cx="1565760" cy="981245"/>
          </a:xfrm>
          <a:prstGeom prst="rect">
            <a:avLst/>
          </a:prstGeom>
        </p:spPr>
      </p:pic>
      <p:pic>
        <p:nvPicPr>
          <p:cNvPr id="8" name="Picture 7"/>
          <p:cNvPicPr>
            <a:picLocks noChangeAspect="1"/>
          </p:cNvPicPr>
          <p:nvPr/>
        </p:nvPicPr>
        <p:blipFill>
          <a:blip r:embed="rId6"/>
          <a:stretch>
            <a:fillRect/>
          </a:stretch>
        </p:blipFill>
        <p:spPr>
          <a:xfrm>
            <a:off x="2702413" y="5270812"/>
            <a:ext cx="1074994" cy="1234074"/>
          </a:xfrm>
          <a:prstGeom prst="rect">
            <a:avLst/>
          </a:prstGeom>
        </p:spPr>
      </p:pic>
      <p:pic>
        <p:nvPicPr>
          <p:cNvPr id="13" name="Picture 12"/>
          <p:cNvPicPr>
            <a:picLocks noChangeAspect="1"/>
          </p:cNvPicPr>
          <p:nvPr/>
        </p:nvPicPr>
        <p:blipFill>
          <a:blip r:embed="rId7"/>
          <a:stretch>
            <a:fillRect/>
          </a:stretch>
        </p:blipFill>
        <p:spPr>
          <a:xfrm>
            <a:off x="1674273" y="3611133"/>
            <a:ext cx="1951281" cy="1317114"/>
          </a:xfrm>
          <a:prstGeom prst="rect">
            <a:avLst/>
          </a:prstGeom>
        </p:spPr>
      </p:pic>
      <p:pic>
        <p:nvPicPr>
          <p:cNvPr id="14" name="Picture 13"/>
          <p:cNvPicPr>
            <a:picLocks noChangeAspect="1"/>
          </p:cNvPicPr>
          <p:nvPr/>
        </p:nvPicPr>
        <p:blipFill>
          <a:blip r:embed="rId8"/>
          <a:stretch>
            <a:fillRect/>
          </a:stretch>
        </p:blipFill>
        <p:spPr>
          <a:xfrm>
            <a:off x="381000" y="3676569"/>
            <a:ext cx="1112603" cy="1251678"/>
          </a:xfrm>
          <a:prstGeom prst="rect">
            <a:avLst/>
          </a:prstGeom>
        </p:spPr>
      </p:pic>
      <p:pic>
        <p:nvPicPr>
          <p:cNvPr id="15" name="Picture 14"/>
          <p:cNvPicPr>
            <a:picLocks noChangeAspect="1"/>
          </p:cNvPicPr>
          <p:nvPr/>
        </p:nvPicPr>
        <p:blipFill>
          <a:blip r:embed="rId9"/>
          <a:stretch>
            <a:fillRect/>
          </a:stretch>
        </p:blipFill>
        <p:spPr>
          <a:xfrm>
            <a:off x="5263729" y="5270812"/>
            <a:ext cx="1340251" cy="1340251"/>
          </a:xfrm>
          <a:prstGeom prst="rect">
            <a:avLst/>
          </a:prstGeom>
        </p:spPr>
      </p:pic>
      <p:pic>
        <p:nvPicPr>
          <p:cNvPr id="16" name="Picture 15"/>
          <p:cNvPicPr>
            <a:picLocks noChangeAspect="1"/>
          </p:cNvPicPr>
          <p:nvPr/>
        </p:nvPicPr>
        <p:blipFill>
          <a:blip r:embed="rId10"/>
          <a:stretch>
            <a:fillRect/>
          </a:stretch>
        </p:blipFill>
        <p:spPr>
          <a:xfrm>
            <a:off x="7639493" y="3449028"/>
            <a:ext cx="1342602" cy="1843669"/>
          </a:xfrm>
          <a:prstGeom prst="rect">
            <a:avLst/>
          </a:prstGeom>
        </p:spPr>
      </p:pic>
      <p:pic>
        <p:nvPicPr>
          <p:cNvPr id="17" name="Picture 16"/>
          <p:cNvPicPr>
            <a:picLocks noChangeAspect="1"/>
          </p:cNvPicPr>
          <p:nvPr/>
        </p:nvPicPr>
        <p:blipFill>
          <a:blip r:embed="rId11"/>
          <a:stretch>
            <a:fillRect/>
          </a:stretch>
        </p:blipFill>
        <p:spPr>
          <a:xfrm>
            <a:off x="6802999" y="5769926"/>
            <a:ext cx="2057400" cy="547382"/>
          </a:xfrm>
          <a:prstGeom prst="rect">
            <a:avLst/>
          </a:prstGeom>
        </p:spPr>
      </p:pic>
      <p:pic>
        <p:nvPicPr>
          <p:cNvPr id="18" name="Picture 17"/>
          <p:cNvPicPr>
            <a:picLocks noChangeAspect="1"/>
          </p:cNvPicPr>
          <p:nvPr/>
        </p:nvPicPr>
        <p:blipFill>
          <a:blip r:embed="rId12"/>
          <a:stretch>
            <a:fillRect/>
          </a:stretch>
        </p:blipFill>
        <p:spPr>
          <a:xfrm>
            <a:off x="5533025" y="3801953"/>
            <a:ext cx="2106468" cy="935471"/>
          </a:xfrm>
          <a:prstGeom prst="rect">
            <a:avLst/>
          </a:prstGeom>
        </p:spPr>
      </p:pic>
    </p:spTree>
    <p:extLst>
      <p:ext uri="{BB962C8B-B14F-4D97-AF65-F5344CB8AC3E}">
        <p14:creationId xmlns:p14="http://schemas.microsoft.com/office/powerpoint/2010/main" val="35543889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Lecture 1]</a:t>
            </a:r>
          </a:p>
        </p:txBody>
      </p:sp>
      <p:sp>
        <p:nvSpPr>
          <p:cNvPr id="3" name="Content Placeholder 2"/>
          <p:cNvSpPr>
            <a:spLocks noGrp="1"/>
          </p:cNvSpPr>
          <p:nvPr>
            <p:ph idx="1"/>
          </p:nvPr>
        </p:nvSpPr>
        <p:spPr/>
        <p:txBody>
          <a:bodyPr/>
          <a:lstStyle/>
          <a:p>
            <a:pPr marL="0" indent="0">
              <a:buNone/>
            </a:pPr>
            <a:endParaRPr lang="en-US" dirty="0"/>
          </a:p>
          <a:p>
            <a:pPr marL="0" indent="0" algn="ctr">
              <a:buNone/>
            </a:pPr>
            <a:r>
              <a:rPr lang="en-US" sz="2800" i="1" dirty="0"/>
              <a:t>Learning to think about software in this “PL” way will make you a better programmer even if/when you go back to old ways.</a:t>
            </a:r>
          </a:p>
          <a:p>
            <a:pPr marL="0" indent="0">
              <a:buNone/>
            </a:pPr>
            <a:endParaRPr lang="en-US" sz="2800" dirty="0"/>
          </a:p>
          <a:p>
            <a:pPr marL="0" indent="0" algn="ctr">
              <a:buNone/>
            </a:pPr>
            <a:r>
              <a:rPr lang="en-US" sz="2800" i="1" dirty="0"/>
              <a:t>It will also give you the mental tools and experience you need for a lifetime of confidently picking up new languages and ideas.</a:t>
            </a:r>
          </a:p>
          <a:p>
            <a:pPr marL="0" indent="0">
              <a:buNone/>
            </a:pPr>
            <a:endParaRPr lang="en-US" sz="2800" dirty="0"/>
          </a:p>
        </p:txBody>
      </p:sp>
    </p:spTree>
    <p:extLst>
      <p:ext uri="{BB962C8B-B14F-4D97-AF65-F5344CB8AC3E}">
        <p14:creationId xmlns:p14="http://schemas.microsoft.com/office/powerpoint/2010/main" val="1566136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motivation lecture]</a:t>
            </a:r>
          </a:p>
        </p:txBody>
      </p:sp>
      <p:sp>
        <p:nvSpPr>
          <p:cNvPr id="3" name="Content Placeholder 2"/>
          <p:cNvSpPr>
            <a:spLocks noGrp="1"/>
          </p:cNvSpPr>
          <p:nvPr>
            <p:ph idx="1"/>
          </p:nvPr>
        </p:nvSpPr>
        <p:spPr/>
        <p:txBody>
          <a:bodyPr/>
          <a:lstStyle/>
          <a:p>
            <a:r>
              <a:rPr lang="en-US" dirty="0"/>
              <a:t>A good mechanic might have a specialty, but also understands how “cars” (not 2014 Honda Civics) work.</a:t>
            </a:r>
          </a:p>
          <a:p>
            <a:pPr lvl="1"/>
            <a:r>
              <a:rPr lang="en-US" dirty="0"/>
              <a:t>And that the syntax---I mean upholstery color---isn’t essential.</a:t>
            </a:r>
          </a:p>
          <a:p>
            <a:pPr lvl="1"/>
            <a:endParaRPr lang="en-US" dirty="0"/>
          </a:p>
          <a:p>
            <a:r>
              <a:rPr lang="en-US" dirty="0"/>
              <a:t>A good mechanical engineer really knows how cars work, how to get the most out of them, and how to design better ones.</a:t>
            </a:r>
          </a:p>
          <a:p>
            <a:endParaRPr lang="en-US" dirty="0"/>
          </a:p>
          <a:p>
            <a:r>
              <a:rPr lang="en-US" dirty="0"/>
              <a:t>To learn how cars work, it may make sense to start with a classic design rather than the latest model.</a:t>
            </a:r>
          </a:p>
          <a:p>
            <a:pPr lvl="1"/>
            <a:r>
              <a:rPr lang="en-US" dirty="0"/>
              <a:t>A popular car may not be a good car for learning how cars work.</a:t>
            </a:r>
          </a:p>
          <a:p>
            <a:endParaRPr lang="en-US" dirty="0"/>
          </a:p>
          <a:p>
            <a:endParaRPr lang="en-US" dirty="0"/>
          </a:p>
        </p:txBody>
      </p:sp>
    </p:spTree>
    <p:extLst>
      <p:ext uri="{BB962C8B-B14F-4D97-AF65-F5344CB8AC3E}">
        <p14:creationId xmlns:p14="http://schemas.microsoft.com/office/powerpoint/2010/main" val="3559850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motivation lecture]</a:t>
            </a:r>
          </a:p>
        </p:txBody>
      </p:sp>
      <p:sp>
        <p:nvSpPr>
          <p:cNvPr id="3" name="Content Placeholder 2"/>
          <p:cNvSpPr>
            <a:spLocks noGrp="1"/>
          </p:cNvSpPr>
          <p:nvPr>
            <p:ph idx="1"/>
          </p:nvPr>
        </p:nvSpPr>
        <p:spPr/>
        <p:txBody>
          <a:bodyPr/>
          <a:lstStyle/>
          <a:p>
            <a:pPr marL="0" indent="0">
              <a:buNone/>
            </a:pPr>
            <a:r>
              <a:rPr lang="en-US" dirty="0"/>
              <a:t>This course focuses as much as it can on semantics and idioms.</a:t>
            </a:r>
          </a:p>
          <a:p>
            <a:pPr marL="0" indent="0">
              <a:buNone/>
            </a:pPr>
            <a:endParaRPr lang="en-US" dirty="0"/>
          </a:p>
          <a:p>
            <a:r>
              <a:rPr lang="en-US" dirty="0"/>
              <a:t>Correct reasoning about programs, interfaces, and interpreters or compilers </a:t>
            </a:r>
            <a:r>
              <a:rPr lang="en-US" i="1" dirty="0"/>
              <a:t>requires</a:t>
            </a:r>
            <a:r>
              <a:rPr lang="en-US" dirty="0"/>
              <a:t> a precise knowledge of semantics.</a:t>
            </a:r>
          </a:p>
          <a:p>
            <a:pPr lvl="1"/>
            <a:r>
              <a:rPr lang="en-US" dirty="0"/>
              <a:t>Not “I </a:t>
            </a:r>
            <a:r>
              <a:rPr lang="en-US" b="1" i="1" dirty="0"/>
              <a:t>think </a:t>
            </a:r>
            <a:r>
              <a:rPr lang="en-US" dirty="0"/>
              <a:t>that conditional expressions might work like this.”</a:t>
            </a:r>
          </a:p>
          <a:p>
            <a:pPr lvl="1"/>
            <a:r>
              <a:rPr lang="en-US" dirty="0"/>
              <a:t>Not “I like curly braces more than parentheses.”</a:t>
            </a:r>
          </a:p>
          <a:p>
            <a:pPr lvl="1"/>
            <a:r>
              <a:rPr lang="en-US" dirty="0"/>
              <a:t>Much of software development is designing precise interfaces; what a PL means is a </a:t>
            </a:r>
            <a:r>
              <a:rPr lang="en-US" i="1" dirty="0"/>
              <a:t>really</a:t>
            </a:r>
            <a:r>
              <a:rPr lang="en-US" dirty="0"/>
              <a:t> good example.</a:t>
            </a:r>
          </a:p>
          <a:p>
            <a:pPr lvl="1"/>
            <a:endParaRPr lang="en-US" dirty="0"/>
          </a:p>
          <a:p>
            <a:r>
              <a:rPr lang="en-US" dirty="0"/>
              <a:t>Idioms make you a better programmer.</a:t>
            </a:r>
          </a:p>
          <a:p>
            <a:pPr lvl="1"/>
            <a:r>
              <a:rPr lang="en-US" dirty="0"/>
              <a:t>Best to see in multiple settings, including where they shine.</a:t>
            </a:r>
          </a:p>
          <a:p>
            <a:pPr lvl="1"/>
            <a:r>
              <a:rPr lang="en-US" dirty="0"/>
              <a:t>See future languages in a clearer light.</a:t>
            </a:r>
          </a:p>
        </p:txBody>
      </p:sp>
    </p:spTree>
    <p:extLst>
      <p:ext uri="{BB962C8B-B14F-4D97-AF65-F5344CB8AC3E}">
        <p14:creationId xmlns:p14="http://schemas.microsoft.com/office/powerpoint/2010/main" val="1519838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motivation lecture]</a:t>
            </a:r>
          </a:p>
        </p:txBody>
      </p:sp>
      <p:sp>
        <p:nvSpPr>
          <p:cNvPr id="3" name="Content Placeholder 2"/>
          <p:cNvSpPr>
            <a:spLocks noGrp="1"/>
          </p:cNvSpPr>
          <p:nvPr>
            <p:ph idx="1"/>
          </p:nvPr>
        </p:nvSpPr>
        <p:spPr/>
        <p:txBody>
          <a:bodyPr/>
          <a:lstStyle/>
          <a:p>
            <a:r>
              <a:rPr lang="en-US" dirty="0"/>
              <a:t>No such thing as a “best” PL.</a:t>
            </a:r>
          </a:p>
          <a:p>
            <a:endParaRPr lang="en-US" sz="1400" dirty="0"/>
          </a:p>
          <a:p>
            <a:r>
              <a:rPr lang="en-US" dirty="0"/>
              <a:t>There are good general design principles for </a:t>
            </a:r>
            <a:r>
              <a:rPr lang="en-US" dirty="0" err="1"/>
              <a:t>PLs.</a:t>
            </a:r>
            <a:endParaRPr lang="en-US" dirty="0"/>
          </a:p>
          <a:p>
            <a:endParaRPr lang="en-US" sz="1400" dirty="0"/>
          </a:p>
          <a:p>
            <a:r>
              <a:rPr lang="en-US" dirty="0"/>
              <a:t>A good language is a relevant, crisp interface for writing software.</a:t>
            </a:r>
          </a:p>
          <a:p>
            <a:endParaRPr lang="en-US" sz="1400" dirty="0"/>
          </a:p>
          <a:p>
            <a:r>
              <a:rPr lang="en-US" dirty="0"/>
              <a:t>Software leaders should know PL semantics and idioms.</a:t>
            </a:r>
          </a:p>
          <a:p>
            <a:endParaRPr lang="en-US" sz="1400" dirty="0"/>
          </a:p>
          <a:p>
            <a:r>
              <a:rPr lang="en-US" dirty="0"/>
              <a:t>Learning PLs is not about syntactic tricks for small programs.</a:t>
            </a:r>
          </a:p>
          <a:p>
            <a:endParaRPr lang="en-US" sz="1400" dirty="0"/>
          </a:p>
          <a:p>
            <a:r>
              <a:rPr lang="en-US" dirty="0"/>
              <a:t>Functional languages have been on the leading edge for decades.</a:t>
            </a:r>
          </a:p>
          <a:p>
            <a:pPr lvl="1"/>
            <a:r>
              <a:rPr lang="en-US" dirty="0"/>
              <a:t>Ideas get absorbed by the mainstream, but very slowly.</a:t>
            </a:r>
          </a:p>
          <a:p>
            <a:pPr lvl="1"/>
            <a:r>
              <a:rPr lang="en-US" dirty="0"/>
              <a:t>Meanwhile, use the ideas to be a better programmer </a:t>
            </a:r>
            <a:r>
              <a:rPr lang="en-US"/>
              <a:t>in Java </a:t>
            </a:r>
            <a:r>
              <a:rPr lang="en-US" dirty="0"/>
              <a:t>and Python.</a:t>
            </a:r>
          </a:p>
        </p:txBody>
      </p:sp>
    </p:spTree>
    <p:extLst>
      <p:ext uri="{BB962C8B-B14F-4D97-AF65-F5344CB8AC3E}">
        <p14:creationId xmlns:p14="http://schemas.microsoft.com/office/powerpoint/2010/main" val="10352669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No Mutation</a:t>
            </a:r>
          </a:p>
        </p:txBody>
      </p:sp>
      <p:sp>
        <p:nvSpPr>
          <p:cNvPr id="3" name="Content Placeholder 2"/>
          <p:cNvSpPr>
            <a:spLocks noGrp="1"/>
          </p:cNvSpPr>
          <p:nvPr>
            <p:ph idx="1"/>
          </p:nvPr>
        </p:nvSpPr>
        <p:spPr/>
        <p:txBody>
          <a:bodyPr/>
          <a:lstStyle/>
          <a:p>
            <a:r>
              <a:rPr lang="en-US" dirty="0"/>
              <a:t>Can freely alias or copy values/objects.</a:t>
            </a:r>
          </a:p>
          <a:p>
            <a:endParaRPr lang="en-US" dirty="0"/>
          </a:p>
          <a:p>
            <a:r>
              <a:rPr lang="en-US" dirty="0"/>
              <a:t>No need to make local copies of data.</a:t>
            </a:r>
          </a:p>
          <a:p>
            <a:endParaRPr lang="en-US" dirty="0"/>
          </a:p>
          <a:p>
            <a:pPr marL="457200" indent="-457200">
              <a:buFont typeface="+mj-lt"/>
              <a:buAutoNum type="arabicPeriod"/>
            </a:pPr>
            <a:endParaRPr lang="en-US" dirty="0"/>
          </a:p>
          <a:p>
            <a:pPr marL="0" indent="0">
              <a:buNone/>
            </a:pPr>
            <a:r>
              <a:rPr lang="en-US" dirty="0"/>
              <a:t>Allowing mutation is appropriate when you are modeling a phenomenon that is inherently state-based (meaning there are variables that hold the "state" of the system and will need to change.)</a:t>
            </a:r>
          </a:p>
          <a:p>
            <a:pPr lvl="1"/>
            <a:r>
              <a:rPr lang="en-US" dirty="0"/>
              <a:t>Performing an accumulation over a collection (e.g., summing a list) isn't!</a:t>
            </a:r>
          </a:p>
        </p:txBody>
      </p:sp>
    </p:spTree>
    <p:extLst>
      <p:ext uri="{BB962C8B-B14F-4D97-AF65-F5344CB8AC3E}">
        <p14:creationId xmlns:p14="http://schemas.microsoft.com/office/powerpoint/2010/main" val="81965848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highlights</a:t>
            </a:r>
          </a:p>
        </p:txBody>
      </p:sp>
      <p:sp>
        <p:nvSpPr>
          <p:cNvPr id="3" name="Content Placeholder 2"/>
          <p:cNvSpPr>
            <a:spLocks noGrp="1"/>
          </p:cNvSpPr>
          <p:nvPr>
            <p:ph idx="1"/>
          </p:nvPr>
        </p:nvSpPr>
        <p:spPr/>
        <p:txBody>
          <a:bodyPr/>
          <a:lstStyle/>
          <a:p>
            <a:r>
              <a:rPr lang="en-US" dirty="0"/>
              <a:t>Function closures are </a:t>
            </a:r>
            <a:r>
              <a:rPr lang="en-US" i="1" dirty="0"/>
              <a:t>really</a:t>
            </a:r>
            <a:r>
              <a:rPr lang="en-US" dirty="0"/>
              <a:t> powerful and convenient…</a:t>
            </a:r>
          </a:p>
          <a:p>
            <a:pPr lvl="1"/>
            <a:r>
              <a:rPr lang="en-US" dirty="0"/>
              <a:t>… and implementing them is not magic.</a:t>
            </a:r>
            <a:br>
              <a:rPr lang="en-US" dirty="0"/>
            </a:br>
            <a:endParaRPr lang="en-US" dirty="0"/>
          </a:p>
          <a:p>
            <a:r>
              <a:rPr lang="en-US" dirty="0"/>
              <a:t>Static typing (and static checking) prevents certain errors…</a:t>
            </a:r>
          </a:p>
          <a:p>
            <a:pPr lvl="1"/>
            <a:r>
              <a:rPr lang="en-US" dirty="0"/>
              <a:t>… but makes some types of code more complicated.</a:t>
            </a:r>
            <a:br>
              <a:rPr lang="en-US" dirty="0"/>
            </a:br>
            <a:endParaRPr lang="en-US" dirty="0"/>
          </a:p>
          <a:p>
            <a:r>
              <a:rPr lang="en-US" dirty="0"/>
              <a:t>Multi-threading can make really neat programs…</a:t>
            </a:r>
          </a:p>
          <a:p>
            <a:pPr lvl="1"/>
            <a:r>
              <a:rPr lang="en-US" dirty="0"/>
              <a:t>… but introduces a lot of sticky situations (synch, wait/</a:t>
            </a:r>
            <a:r>
              <a:rPr lang="en-US" dirty="0" err="1"/>
              <a:t>notifyAll</a:t>
            </a:r>
            <a:r>
              <a:rPr lang="en-US" dirty="0"/>
              <a:t>)</a:t>
            </a:r>
          </a:p>
          <a:p>
            <a:pPr lvl="1"/>
            <a:r>
              <a:rPr lang="en-US" dirty="0"/>
              <a:t>… partially addressed by event-driven programming.</a:t>
            </a:r>
          </a:p>
          <a:p>
            <a:pPr lvl="1"/>
            <a:endParaRPr lang="en-US" dirty="0"/>
          </a:p>
        </p:txBody>
      </p:sp>
    </p:spTree>
    <p:extLst>
      <p:ext uri="{BB962C8B-B14F-4D97-AF65-F5344CB8AC3E}">
        <p14:creationId xmlns:p14="http://schemas.microsoft.com/office/powerpoint/2010/main" val="20399615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the syllabus</a:t>
            </a:r>
          </a:p>
        </p:txBody>
      </p:sp>
      <p:sp>
        <p:nvSpPr>
          <p:cNvPr id="3" name="Content Placeholder 2"/>
          <p:cNvSpPr>
            <a:spLocks noGrp="1"/>
          </p:cNvSpPr>
          <p:nvPr>
            <p:ph idx="1"/>
          </p:nvPr>
        </p:nvSpPr>
        <p:spPr/>
        <p:txBody>
          <a:bodyPr/>
          <a:lstStyle/>
          <a:p>
            <a:pPr marL="0" indent="0">
              <a:buNone/>
            </a:pPr>
            <a:r>
              <a:rPr lang="en-US" dirty="0"/>
              <a:t>[Caveat: I wrote the goals, so not surprising I hope we met them.]</a:t>
            </a:r>
          </a:p>
          <a:p>
            <a:pPr marL="0" indent="0">
              <a:buNone/>
            </a:pPr>
            <a:endParaRPr lang="en-US" dirty="0"/>
          </a:p>
          <a:p>
            <a:pPr marL="0" indent="0">
              <a:buNone/>
            </a:pPr>
            <a:r>
              <a:rPr lang="en-US" dirty="0"/>
              <a:t>Successful course participants will:</a:t>
            </a:r>
          </a:p>
          <a:p>
            <a:r>
              <a:rPr lang="en-US" dirty="0"/>
              <a:t>obtain an accurate understanding of what functional and object-oriented programs mean, </a:t>
            </a:r>
          </a:p>
          <a:p>
            <a:r>
              <a:rPr lang="en-US" dirty="0"/>
              <a:t>develop the skills necessary to learn new programming languages quickly, </a:t>
            </a:r>
          </a:p>
          <a:p>
            <a:r>
              <a:rPr lang="en-US" dirty="0"/>
              <a:t>master specific language concepts such that they can recognize them in strange guises, </a:t>
            </a:r>
          </a:p>
          <a:p>
            <a:r>
              <a:rPr lang="en-US" dirty="0"/>
              <a:t>learn to evaluate the power and elegance of programming languages and their constructs, </a:t>
            </a:r>
          </a:p>
          <a:p>
            <a:r>
              <a:rPr lang="en-US" dirty="0"/>
              <a:t>attain reasonable proficiency in a number of popular programming languages, and,</a:t>
            </a:r>
          </a:p>
          <a:p>
            <a:r>
              <a:rPr lang="en-US" dirty="0"/>
              <a:t>become more proficient in languages they already know</a:t>
            </a:r>
          </a:p>
        </p:txBody>
      </p:sp>
    </p:spTree>
    <p:extLst>
      <p:ext uri="{BB962C8B-B14F-4D97-AF65-F5344CB8AC3E}">
        <p14:creationId xmlns:p14="http://schemas.microsoft.com/office/powerpoint/2010/main" val="10565397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the "so-called experts" </a:t>
            </a:r>
            <a:r>
              <a:rPr lang="en-US" dirty="0">
                <a:sym typeface="Wingdings" pitchFamily="2" charset="2"/>
              </a:rPr>
              <a:t></a:t>
            </a:r>
            <a:endParaRPr lang="en-US" dirty="0"/>
          </a:p>
        </p:txBody>
      </p:sp>
      <p:sp>
        <p:nvSpPr>
          <p:cNvPr id="3" name="Content Placeholder 2"/>
          <p:cNvSpPr>
            <a:spLocks noGrp="1"/>
          </p:cNvSpPr>
          <p:nvPr>
            <p:ph idx="1"/>
          </p:nvPr>
        </p:nvSpPr>
        <p:spPr/>
        <p:txBody>
          <a:bodyPr/>
          <a:lstStyle/>
          <a:p>
            <a:r>
              <a:rPr lang="en-US" dirty="0"/>
              <a:t>Once a decade or so, ACM/IEEE updates a "standard CS curriculum"</a:t>
            </a:r>
          </a:p>
          <a:p>
            <a:pPr lvl="1"/>
            <a:r>
              <a:rPr lang="en-US" dirty="0"/>
              <a:t>A specification of what every CS undergraduate degree should teach its students</a:t>
            </a:r>
          </a:p>
          <a:p>
            <a:pPr lvl="1"/>
            <a:endParaRPr lang="en-US" dirty="0"/>
          </a:p>
          <a:p>
            <a:r>
              <a:rPr lang="en-US" dirty="0"/>
              <a:t>Last updated in 2013!</a:t>
            </a:r>
          </a:p>
          <a:p>
            <a:pPr lvl="1"/>
            <a:r>
              <a:rPr lang="en-US" dirty="0"/>
              <a:t>Let's take a look at a draft and see how well we did.</a:t>
            </a:r>
          </a:p>
          <a:p>
            <a:pPr lvl="1"/>
            <a:r>
              <a:rPr lang="en-US" dirty="0">
                <a:sym typeface="Wingdings" pitchFamily="2" charset="2"/>
              </a:rPr>
              <a:t>(Note that not everything in the PL section of the draft will be taught in a single course.)</a:t>
            </a:r>
          </a:p>
        </p:txBody>
      </p:sp>
    </p:spTree>
    <p:extLst>
      <p:ext uri="{BB962C8B-B14F-4D97-AF65-F5344CB8AC3E}">
        <p14:creationId xmlns:p14="http://schemas.microsoft.com/office/powerpoint/2010/main" val="186893611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77900" y="0"/>
            <a:ext cx="7185489" cy="6858000"/>
          </a:xfrm>
          <a:prstGeom prst="rect">
            <a:avLst/>
          </a:prstGeom>
        </p:spPr>
      </p:pic>
    </p:spTree>
    <p:extLst>
      <p:ext uri="{BB962C8B-B14F-4D97-AF65-F5344CB8AC3E}">
        <p14:creationId xmlns:p14="http://schemas.microsoft.com/office/powerpoint/2010/main" val="211349739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PL/Object-Oriented Programming</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80999" y="884404"/>
            <a:ext cx="8059233" cy="5592596"/>
          </a:xfrm>
          <a:prstGeom prst="rect">
            <a:avLst/>
          </a:prstGeom>
        </p:spPr>
      </p:pic>
    </p:spTree>
    <p:extLst>
      <p:ext uri="{BB962C8B-B14F-4D97-AF65-F5344CB8AC3E}">
        <p14:creationId xmlns:p14="http://schemas.microsoft.com/office/powerpoint/2010/main" val="2374635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152400"/>
            <a:ext cx="7086600" cy="7058253"/>
          </a:xfrm>
          <a:prstGeom prst="rect">
            <a:avLst/>
          </a:prstGeom>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7917120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PL/Functional Programming</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130300"/>
            <a:ext cx="9144000" cy="4575364"/>
          </a:xfrm>
          <a:prstGeom prst="rect">
            <a:avLst/>
          </a:prstGeom>
        </p:spPr>
      </p:pic>
    </p:spTree>
    <p:extLst>
      <p:ext uri="{BB962C8B-B14F-4D97-AF65-F5344CB8AC3E}">
        <p14:creationId xmlns:p14="http://schemas.microsoft.com/office/powerpoint/2010/main" val="182046336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PL/Event-Driven and Reactive Programming</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841500"/>
            <a:ext cx="9144000" cy="3172997"/>
          </a:xfrm>
          <a:prstGeom prst="rect">
            <a:avLst/>
          </a:prstGeom>
        </p:spPr>
      </p:pic>
    </p:spTree>
    <p:extLst>
      <p:ext uri="{BB962C8B-B14F-4D97-AF65-F5344CB8AC3E}">
        <p14:creationId xmlns:p14="http://schemas.microsoft.com/office/powerpoint/2010/main" val="132832397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PL/Basic Type Systems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10" y="685800"/>
            <a:ext cx="9144000" cy="4473324"/>
          </a:xfrm>
          <a:prstGeom prst="rect">
            <a:avLst/>
          </a:prstGeom>
        </p:spPr>
      </p:pic>
      <p:pic>
        <p:nvPicPr>
          <p:cNvPr id="5" name="Picture 4"/>
          <p:cNvPicPr>
            <a:picLocks noChangeAspect="1"/>
          </p:cNvPicPr>
          <p:nvPr/>
        </p:nvPicPr>
        <p:blipFill>
          <a:blip r:embed="rId3"/>
          <a:stretch>
            <a:fillRect/>
          </a:stretch>
        </p:blipFill>
        <p:spPr>
          <a:xfrm>
            <a:off x="0" y="5176871"/>
            <a:ext cx="9144000" cy="1300129"/>
          </a:xfrm>
          <a:prstGeom prst="rect">
            <a:avLst/>
          </a:prstGeom>
        </p:spPr>
      </p:pic>
    </p:spTree>
    <p:extLst>
      <p:ext uri="{BB962C8B-B14F-4D97-AF65-F5344CB8AC3E}">
        <p14:creationId xmlns:p14="http://schemas.microsoft.com/office/powerpoint/2010/main" val="204852045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bad</a:t>
            </a:r>
          </a:p>
        </p:txBody>
      </p:sp>
      <p:sp>
        <p:nvSpPr>
          <p:cNvPr id="3" name="Content Placeholder 2"/>
          <p:cNvSpPr>
            <a:spLocks noGrp="1"/>
          </p:cNvSpPr>
          <p:nvPr>
            <p:ph idx="1"/>
          </p:nvPr>
        </p:nvSpPr>
        <p:spPr/>
        <p:txBody>
          <a:bodyPr/>
          <a:lstStyle/>
          <a:p>
            <a:endParaRPr lang="en-US" dirty="0"/>
          </a:p>
          <a:p>
            <a:pPr marL="0" indent="0">
              <a:buNone/>
            </a:pPr>
            <a:r>
              <a:rPr lang="en-US" dirty="0"/>
              <a:t>These outcomes are for a curriculum, not necessarily a course</a:t>
            </a:r>
          </a:p>
          <a:p>
            <a:pPr lvl="1"/>
            <a:r>
              <a:rPr lang="en-US" dirty="0"/>
              <a:t>[In separate document; not in slides or posted]</a:t>
            </a:r>
          </a:p>
          <a:p>
            <a:pPr marL="0" indent="0">
              <a:buNone/>
            </a:pPr>
            <a:endParaRPr lang="en-US" dirty="0"/>
          </a:p>
          <a:p>
            <a:pPr marL="0" indent="0">
              <a:buNone/>
            </a:pPr>
            <a:r>
              <a:rPr lang="en-US" dirty="0"/>
              <a:t>I think this quarter's  CSE341 hit 9 out of 13 directly</a:t>
            </a:r>
          </a:p>
          <a:p>
            <a:pPr lvl="1"/>
            <a:r>
              <a:rPr lang="en-US" dirty="0"/>
              <a:t>Brushed up on another 2, as do other courses</a:t>
            </a:r>
          </a:p>
          <a:p>
            <a:pPr lvl="1"/>
            <a:r>
              <a:rPr lang="en-US" dirty="0"/>
              <a:t>Other 2 covered in CSE351</a:t>
            </a:r>
          </a:p>
        </p:txBody>
      </p:sp>
    </p:spTree>
    <p:extLst>
      <p:ext uri="{BB962C8B-B14F-4D97-AF65-F5344CB8AC3E}">
        <p14:creationId xmlns:p14="http://schemas.microsoft.com/office/powerpoint/2010/main" val="102542486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next?</a:t>
            </a:r>
          </a:p>
        </p:txBody>
      </p:sp>
      <p:sp>
        <p:nvSpPr>
          <p:cNvPr id="3" name="Content Placeholder 2"/>
          <p:cNvSpPr>
            <a:spLocks noGrp="1"/>
          </p:cNvSpPr>
          <p:nvPr>
            <p:ph idx="1"/>
          </p:nvPr>
        </p:nvSpPr>
        <p:spPr/>
        <p:txBody>
          <a:bodyPr/>
          <a:lstStyle/>
          <a:p>
            <a:r>
              <a:rPr lang="en-US" dirty="0"/>
              <a:t>Take these ideas and use them in practice!</a:t>
            </a:r>
          </a:p>
          <a:p>
            <a:pPr lvl="1"/>
            <a:r>
              <a:rPr lang="en-US" dirty="0"/>
              <a:t>(But only where it makes sense.)</a:t>
            </a:r>
          </a:p>
          <a:p>
            <a:r>
              <a:rPr lang="en-US" dirty="0"/>
              <a:t>Be confident when reading documentation, unfamiliar code, learning a {new PL, new PL library, new programming paradigm}.</a:t>
            </a:r>
          </a:p>
          <a:p>
            <a:endParaRPr lang="en-US" dirty="0"/>
          </a:p>
          <a:p>
            <a:r>
              <a:rPr lang="en-US" dirty="0"/>
              <a:t>Stay in touch</a:t>
            </a:r>
          </a:p>
          <a:p>
            <a:pPr lvl="1"/>
            <a:r>
              <a:rPr lang="en-US" dirty="0"/>
              <a:t>Tell me when this class helps you out with something cool (seriously).</a:t>
            </a:r>
          </a:p>
          <a:p>
            <a:pPr lvl="1"/>
            <a:r>
              <a:rPr lang="en-US" dirty="0"/>
              <a:t>Ask me cool PL questions (may not always know the answer, but I can tell you where to find it).</a:t>
            </a:r>
          </a:p>
          <a:p>
            <a:pPr lvl="1"/>
            <a:r>
              <a:rPr lang="en-US" dirty="0"/>
              <a:t>Don't be a stranger: let me know how the rest of your time at Rhodes (and beyond!) goes… I really do like to know.</a:t>
            </a:r>
          </a:p>
          <a:p>
            <a:pPr lvl="1"/>
            <a:endParaRPr lang="en-US" dirty="0"/>
          </a:p>
        </p:txBody>
      </p:sp>
    </p:spTree>
    <p:extLst>
      <p:ext uri="{BB962C8B-B14F-4D97-AF65-F5344CB8AC3E}">
        <p14:creationId xmlns:p14="http://schemas.microsoft.com/office/powerpoint/2010/main" val="7594724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27461" y="0"/>
            <a:ext cx="8089077" cy="6858000"/>
          </a:xfrm>
          <a:prstGeom prst="rect">
            <a:avLst/>
          </a:prstGeom>
        </p:spPr>
      </p:pic>
      <p:pic>
        <p:nvPicPr>
          <p:cNvPr id="1041" name="Picture 17" descr="hange">
            <a:extLst>
              <a:ext uri="{FF2B5EF4-FFF2-40B4-BE49-F238E27FC236}">
                <a16:creationId xmlns:a16="http://schemas.microsoft.com/office/drawing/2014/main" id="{A148D4F4-BFBA-8777-26C3-EEA6840C6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ange">
            <a:extLst>
              <a:ext uri="{FF2B5EF4-FFF2-40B4-BE49-F238E27FC236}">
                <a16:creationId xmlns:a16="http://schemas.microsoft.com/office/drawing/2014/main" id="{600E1E7A-91D8-C6A6-4C48-393236D8BF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hange">
            <a:extLst>
              <a:ext uri="{FF2B5EF4-FFF2-40B4-BE49-F238E27FC236}">
                <a16:creationId xmlns:a16="http://schemas.microsoft.com/office/drawing/2014/main" id="{1F1245A5-56C3-9F62-6A44-C76EBA9E02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ange">
            <a:extLst>
              <a:ext uri="{FF2B5EF4-FFF2-40B4-BE49-F238E27FC236}">
                <a16:creationId xmlns:a16="http://schemas.microsoft.com/office/drawing/2014/main" id="{74D24068-DF32-FFBC-F9EE-7292C084C3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hange">
            <a:extLst>
              <a:ext uri="{FF2B5EF4-FFF2-40B4-BE49-F238E27FC236}">
                <a16:creationId xmlns:a16="http://schemas.microsoft.com/office/drawing/2014/main" id="{70FF8E11-5AA9-BCDA-7102-C715248AF6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ange">
            <a:extLst>
              <a:ext uri="{FF2B5EF4-FFF2-40B4-BE49-F238E27FC236}">
                <a16:creationId xmlns:a16="http://schemas.microsoft.com/office/drawing/2014/main" id="{DD5FB2F4-03C1-A600-4EAC-A9CD12C34A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hange">
            <a:extLst>
              <a:ext uri="{FF2B5EF4-FFF2-40B4-BE49-F238E27FC236}">
                <a16:creationId xmlns:a16="http://schemas.microsoft.com/office/drawing/2014/main" id="{EB0DDFBB-3A16-A1A0-0943-E28ED111F3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ange">
            <a:extLst>
              <a:ext uri="{FF2B5EF4-FFF2-40B4-BE49-F238E27FC236}">
                <a16:creationId xmlns:a16="http://schemas.microsoft.com/office/drawing/2014/main" id="{374025BD-C84F-F067-E9D2-F6C6733CB4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hange">
            <a:extLst>
              <a:ext uri="{FF2B5EF4-FFF2-40B4-BE49-F238E27FC236}">
                <a16:creationId xmlns:a16="http://schemas.microsoft.com/office/drawing/2014/main" id="{F8A418CC-1F02-80CF-FF1A-E01EDB935C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ange">
            <a:extLst>
              <a:ext uri="{FF2B5EF4-FFF2-40B4-BE49-F238E27FC236}">
                <a16:creationId xmlns:a16="http://schemas.microsoft.com/office/drawing/2014/main" id="{224D3F9A-616D-AB68-D42F-5FE977172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hange">
            <a:extLst>
              <a:ext uri="{FF2B5EF4-FFF2-40B4-BE49-F238E27FC236}">
                <a16:creationId xmlns:a16="http://schemas.microsoft.com/office/drawing/2014/main" id="{CD3EFD47-AD56-3615-7507-A7EE0281ED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ange">
            <a:extLst>
              <a:ext uri="{FF2B5EF4-FFF2-40B4-BE49-F238E27FC236}">
                <a16:creationId xmlns:a16="http://schemas.microsoft.com/office/drawing/2014/main" id="{B3697551-4F15-F320-5395-11C7F8F51A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hange">
            <a:extLst>
              <a:ext uri="{FF2B5EF4-FFF2-40B4-BE49-F238E27FC236}">
                <a16:creationId xmlns:a16="http://schemas.microsoft.com/office/drawing/2014/main" id="{5A703CE2-886B-E5D2-67A9-F872A6B591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ange">
            <a:extLst>
              <a:ext uri="{FF2B5EF4-FFF2-40B4-BE49-F238E27FC236}">
                <a16:creationId xmlns:a16="http://schemas.microsoft.com/office/drawing/2014/main" id="{AB8875A6-ED79-8198-B2E3-16C11AF1EC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hange">
            <a:extLst>
              <a:ext uri="{FF2B5EF4-FFF2-40B4-BE49-F238E27FC236}">
                <a16:creationId xmlns:a16="http://schemas.microsoft.com/office/drawing/2014/main" id="{2E265C07-FFA6-F6D6-3ED9-A4DD32E925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ange">
            <a:extLst>
              <a:ext uri="{FF2B5EF4-FFF2-40B4-BE49-F238E27FC236}">
                <a16:creationId xmlns:a16="http://schemas.microsoft.com/office/drawing/2014/main" id="{E905E5DC-548C-D16E-C8BD-818C2ACDDE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52280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75885" y="0"/>
            <a:ext cx="5792230" cy="6858000"/>
          </a:xfrm>
          <a:prstGeom prst="rect">
            <a:avLst/>
          </a:prstGeom>
        </p:spPr>
      </p:pic>
    </p:spTree>
    <p:extLst>
      <p:ext uri="{BB962C8B-B14F-4D97-AF65-F5344CB8AC3E}">
        <p14:creationId xmlns:p14="http://schemas.microsoft.com/office/powerpoint/2010/main" val="206439717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9200" y="0"/>
            <a:ext cx="6760029" cy="5915025"/>
          </a:xfrm>
          <a:prstGeom prst="rect">
            <a:avLst/>
          </a:prstGeom>
        </p:spPr>
      </p:pic>
      <p:sp>
        <p:nvSpPr>
          <p:cNvPr id="5" name="TextBox 4"/>
          <p:cNvSpPr txBox="1"/>
          <p:nvPr/>
        </p:nvSpPr>
        <p:spPr>
          <a:xfrm>
            <a:off x="4648200" y="1295400"/>
            <a:ext cx="3276600" cy="126188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3800" dirty="0">
                <a:solidFill>
                  <a:srgbClr val="FFFF00"/>
                </a:solidFill>
                <a:latin typeface="Marker Felt"/>
                <a:cs typeface="Marker Felt"/>
              </a:rPr>
              <a:t>YOUR INTERPRETER!</a:t>
            </a:r>
          </a:p>
        </p:txBody>
      </p:sp>
    </p:spTree>
    <p:extLst>
      <p:ext uri="{BB962C8B-B14F-4D97-AF65-F5344CB8AC3E}">
        <p14:creationId xmlns:p14="http://schemas.microsoft.com/office/powerpoint/2010/main" val="195889253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Exam</a:t>
            </a:r>
          </a:p>
        </p:txBody>
      </p:sp>
      <p:sp>
        <p:nvSpPr>
          <p:cNvPr id="3" name="Content Placeholder 2"/>
          <p:cNvSpPr>
            <a:spLocks noGrp="1"/>
          </p:cNvSpPr>
          <p:nvPr>
            <p:ph idx="1"/>
          </p:nvPr>
        </p:nvSpPr>
        <p:spPr/>
        <p:txBody>
          <a:bodyPr/>
          <a:lstStyle/>
          <a:p>
            <a:r>
              <a:rPr lang="en-US" dirty="0">
                <a:solidFill>
                  <a:srgbClr val="FF0000"/>
                </a:solidFill>
              </a:rPr>
              <a:t>Monday, May 1, 5:30PM.</a:t>
            </a:r>
          </a:p>
          <a:p>
            <a:r>
              <a:rPr lang="en-US" dirty="0"/>
              <a:t>Material will be split somewhat evenly between pre-midterm and post-midterm.  (Possible slight emphasis on post-midterm).</a:t>
            </a:r>
          </a:p>
          <a:p>
            <a:pPr lvl="1"/>
            <a:r>
              <a:rPr lang="en-US" dirty="0">
                <a:solidFill>
                  <a:schemeClr val="accent2"/>
                </a:solidFill>
              </a:rPr>
              <a:t>Including topics on projects and not on projects.</a:t>
            </a:r>
          </a:p>
          <a:p>
            <a:r>
              <a:rPr lang="en-US" dirty="0"/>
              <a:t>You will need to write code (Java, Racket) and English.</a:t>
            </a:r>
          </a:p>
          <a:p>
            <a:endParaRPr lang="en-US" dirty="0"/>
          </a:p>
          <a:p>
            <a:endParaRPr lang="en-US" sz="1000" dirty="0"/>
          </a:p>
          <a:p>
            <a:pPr marL="0" indent="0">
              <a:buNone/>
            </a:pPr>
            <a:endParaRPr lang="en-US" dirty="0"/>
          </a:p>
        </p:txBody>
      </p:sp>
    </p:spTree>
    <p:extLst>
      <p:ext uri="{BB962C8B-B14F-4D97-AF65-F5344CB8AC3E}">
        <p14:creationId xmlns:p14="http://schemas.microsoft.com/office/powerpoint/2010/main" val="17512941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Exam</a:t>
            </a:r>
          </a:p>
        </p:txBody>
      </p:sp>
      <p:sp>
        <p:nvSpPr>
          <p:cNvPr id="3" name="Content Placeholder 2"/>
          <p:cNvSpPr>
            <a:spLocks noGrp="1"/>
          </p:cNvSpPr>
          <p:nvPr>
            <p:ph idx="1"/>
          </p:nvPr>
        </p:nvSpPr>
        <p:spPr/>
        <p:txBody>
          <a:bodyPr/>
          <a:lstStyle/>
          <a:p>
            <a:pPr>
              <a:buNone/>
            </a:pPr>
            <a:r>
              <a:rPr lang="en-US" dirty="0"/>
              <a:t>Topics will be a subset of the following:</a:t>
            </a:r>
          </a:p>
          <a:p>
            <a:r>
              <a:rPr lang="en-US" dirty="0"/>
              <a:t>All the stuff from the midterm (Racket in general, box-and-pointer, closures, recursion/tail-recursion, no mutation, lexical/dynamic scoping)</a:t>
            </a:r>
          </a:p>
          <a:p>
            <a:r>
              <a:rPr lang="en-US" dirty="0"/>
              <a:t>Delayed evaluation, </a:t>
            </a:r>
            <a:r>
              <a:rPr lang="en-US" dirty="0" err="1"/>
              <a:t>thunks</a:t>
            </a:r>
            <a:endParaRPr lang="en-US" dirty="0"/>
          </a:p>
          <a:p>
            <a:r>
              <a:rPr lang="en-US" dirty="0"/>
              <a:t>Streams </a:t>
            </a:r>
          </a:p>
          <a:p>
            <a:r>
              <a:rPr lang="en-US" dirty="0" err="1"/>
              <a:t>Memoization</a:t>
            </a:r>
            <a:endParaRPr lang="en-US" dirty="0"/>
          </a:p>
          <a:p>
            <a:r>
              <a:rPr lang="en-US" dirty="0"/>
              <a:t>Threading</a:t>
            </a:r>
          </a:p>
          <a:p>
            <a:r>
              <a:rPr lang="en-US" dirty="0"/>
              <a:t>Mini-Racket interpreter (and</a:t>
            </a:r>
            <a:br>
              <a:rPr lang="en-US" dirty="0"/>
            </a:br>
            <a:r>
              <a:rPr lang="en-US" dirty="0"/>
              <a:t>interpreters in general)</a:t>
            </a:r>
          </a:p>
        </p:txBody>
      </p:sp>
      <p:sp>
        <p:nvSpPr>
          <p:cNvPr id="4" name="TextBox 3"/>
          <p:cNvSpPr txBox="1"/>
          <p:nvPr/>
        </p:nvSpPr>
        <p:spPr>
          <a:xfrm>
            <a:off x="4724400" y="3657600"/>
            <a:ext cx="3733800" cy="23083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b="0" dirty="0">
                <a:latin typeface="Arial Unicode MS"/>
                <a:cs typeface="Arial Unicode MS"/>
              </a:rPr>
              <a:t>Keys to the game:</a:t>
            </a:r>
          </a:p>
          <a:p>
            <a:r>
              <a:rPr lang="en-US" b="0" dirty="0">
                <a:latin typeface="Arial Unicode MS"/>
                <a:cs typeface="Arial Unicode MS"/>
              </a:rPr>
              <a:t>Know what a topic is, what it's good for, what it's bad for, how to use it, how it relates to other topics, and how to code it.</a:t>
            </a:r>
          </a:p>
        </p:txBody>
      </p:sp>
    </p:spTree>
    <p:extLst>
      <p:ext uri="{BB962C8B-B14F-4D97-AF65-F5344CB8AC3E}">
        <p14:creationId xmlns:p14="http://schemas.microsoft.com/office/powerpoint/2010/main" val="134748151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Victory Lap</a:t>
            </a:r>
          </a:p>
        </p:txBody>
      </p:sp>
      <p:sp>
        <p:nvSpPr>
          <p:cNvPr id="3" name="Content Placeholder 2"/>
          <p:cNvSpPr>
            <a:spLocks noGrp="1"/>
          </p:cNvSpPr>
          <p:nvPr>
            <p:ph idx="1"/>
          </p:nvPr>
        </p:nvSpPr>
        <p:spPr/>
        <p:txBody>
          <a:bodyPr/>
          <a:lstStyle/>
          <a:p>
            <a:pPr>
              <a:buNone/>
            </a:pPr>
            <a:r>
              <a:rPr lang="en-US" dirty="0"/>
              <a:t>A victory lap is an extra trip </a:t>
            </a:r>
          </a:p>
          <a:p>
            <a:pPr>
              <a:buNone/>
            </a:pPr>
            <a:r>
              <a:rPr lang="en-US" dirty="0"/>
              <a:t>around the track</a:t>
            </a:r>
          </a:p>
          <a:p>
            <a:pPr lvl="1"/>
            <a:r>
              <a:rPr lang="en-US" dirty="0"/>
              <a:t>By the exhausted </a:t>
            </a:r>
            <a:br>
              <a:rPr lang="en-US" dirty="0"/>
            </a:br>
            <a:r>
              <a:rPr lang="en-US" dirty="0"/>
              <a:t>victors (us) </a:t>
            </a:r>
            <a:r>
              <a:rPr lang="en-US" dirty="0">
                <a:sym typeface="Wingdings" pitchFamily="2" charset="2"/>
              </a:rPr>
              <a:t></a:t>
            </a:r>
          </a:p>
          <a:p>
            <a:pPr lvl="1"/>
            <a:endParaRPr lang="en-US" dirty="0">
              <a:sym typeface="Wingdings" pitchFamily="2" charset="2"/>
            </a:endParaRPr>
          </a:p>
          <a:p>
            <a:pPr>
              <a:buNone/>
            </a:pPr>
            <a:r>
              <a:rPr lang="en-US" dirty="0">
                <a:sym typeface="Wingdings" pitchFamily="2" charset="2"/>
              </a:rPr>
              <a:t>Review course goals</a:t>
            </a:r>
          </a:p>
          <a:p>
            <a:pPr lvl="1"/>
            <a:r>
              <a:rPr lang="en-US" dirty="0">
                <a:sym typeface="Wingdings" pitchFamily="2" charset="2"/>
              </a:rPr>
              <a:t>See if we met them.</a:t>
            </a:r>
          </a:p>
          <a:p>
            <a:pPr>
              <a:buNone/>
            </a:pPr>
            <a:endParaRPr lang="en-US" dirty="0">
              <a:sym typeface="Wingdings" pitchFamily="2" charset="2"/>
            </a:endParaRPr>
          </a:p>
          <a:p>
            <a:pPr>
              <a:buNone/>
            </a:pPr>
            <a:r>
              <a:rPr lang="en-US" dirty="0">
                <a:sym typeface="Wingdings" pitchFamily="2" charset="2"/>
              </a:rPr>
              <a:t>Some big themes and perspectives</a:t>
            </a:r>
          </a:p>
          <a:p>
            <a:pPr lvl="1"/>
            <a:r>
              <a:rPr lang="en-US" dirty="0">
                <a:sym typeface="Wingdings" pitchFamily="2" charset="2"/>
              </a:rPr>
              <a:t>Stuff for five years from now more than for the final.</a:t>
            </a:r>
          </a:p>
          <a:p>
            <a:pPr marL="0" indent="0">
              <a:buNone/>
            </a:pPr>
            <a:endParaRPr lang="en-US" sz="1000" dirty="0">
              <a:sym typeface="Wingdings" pitchFamily="2" charset="2"/>
            </a:endParaRPr>
          </a:p>
        </p:txBody>
      </p:sp>
      <p:pic>
        <p:nvPicPr>
          <p:cNvPr id="8" name="Picture 7"/>
          <p:cNvPicPr>
            <a:picLocks noChangeAspect="1"/>
          </p:cNvPicPr>
          <p:nvPr/>
        </p:nvPicPr>
        <p:blipFill>
          <a:blip r:embed="rId3"/>
          <a:stretch>
            <a:fillRect/>
          </a:stretch>
        </p:blipFill>
        <p:spPr>
          <a:xfrm>
            <a:off x="4267200" y="533400"/>
            <a:ext cx="4429085" cy="3073400"/>
          </a:xfrm>
          <a:prstGeom prst="rect">
            <a:avLst/>
          </a:prstGeom>
        </p:spPr>
      </p:pic>
    </p:spTree>
    <p:extLst>
      <p:ext uri="{BB962C8B-B14F-4D97-AF65-F5344CB8AC3E}">
        <p14:creationId xmlns:p14="http://schemas.microsoft.com/office/powerpoint/2010/main" val="19067649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p:txBody>
          <a:bodyPr/>
          <a:lstStyle/>
          <a:p>
            <a:r>
              <a:rPr lang="en-US" sz="2400" dirty="0"/>
              <a:t>You all made this a great class!</a:t>
            </a:r>
            <a:endParaRPr lang="en-US" sz="2400" b="1" dirty="0"/>
          </a:p>
          <a:p>
            <a:pPr lvl="1"/>
            <a:r>
              <a:rPr lang="en-US" sz="2400" dirty="0"/>
              <a:t>Great attitude about a very different view of programming.</a:t>
            </a:r>
          </a:p>
          <a:p>
            <a:pPr lvl="1"/>
            <a:r>
              <a:rPr lang="en-US" sz="2400" dirty="0"/>
              <a:t>Good class attendance and questions.</a:t>
            </a:r>
          </a:p>
          <a:p>
            <a:pPr lvl="1"/>
            <a:r>
              <a:rPr lang="en-US" sz="2400" dirty="0"/>
              <a:t>Occasionally laughed at stuff </a:t>
            </a:r>
            <a:r>
              <a:rPr lang="en-US" sz="2400" dirty="0">
                <a:sym typeface="Wingdings" pitchFamily="2" charset="2"/>
              </a:rPr>
              <a:t>.</a:t>
            </a:r>
            <a:br>
              <a:rPr lang="en-US" sz="2400" dirty="0">
                <a:sym typeface="Wingdings" pitchFamily="2" charset="2"/>
              </a:rPr>
            </a:br>
            <a:endParaRPr lang="en-US" sz="2400" dirty="0">
              <a:sym typeface="Wingdings" pitchFamily="2" charset="2"/>
            </a:endParaRPr>
          </a:p>
        </p:txBody>
      </p:sp>
    </p:spTree>
    <p:extLst>
      <p:ext uri="{BB962C8B-B14F-4D97-AF65-F5344CB8AC3E}">
        <p14:creationId xmlns:p14="http://schemas.microsoft.com/office/powerpoint/2010/main" val="6301286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p:txBody>
          <a:bodyPr/>
          <a:lstStyle/>
          <a:p>
            <a:r>
              <a:rPr lang="en-US" sz="2400" dirty="0">
                <a:sym typeface="Wingdings" pitchFamily="2" charset="2"/>
              </a:rPr>
              <a:t>My fourth time teaching this course; not my area of expertise.  (But I had a great time!)</a:t>
            </a:r>
          </a:p>
          <a:p>
            <a:r>
              <a:rPr lang="en-US" sz="2400" dirty="0">
                <a:sym typeface="Wingdings" pitchFamily="2" charset="2"/>
              </a:rPr>
              <a:t>Feedback is appreciated on projects, tests, and their respective difficulty (too hard, too easy, just right?)</a:t>
            </a:r>
            <a:endParaRPr lang="en-US" sz="2400" dirty="0"/>
          </a:p>
        </p:txBody>
      </p:sp>
      <p:pic>
        <p:nvPicPr>
          <p:cNvPr id="4" name="Picture 3"/>
          <p:cNvPicPr>
            <a:picLocks noChangeAspect="1"/>
          </p:cNvPicPr>
          <p:nvPr/>
        </p:nvPicPr>
        <p:blipFill>
          <a:blip r:embed="rId2"/>
          <a:stretch>
            <a:fillRect/>
          </a:stretch>
        </p:blipFill>
        <p:spPr>
          <a:xfrm>
            <a:off x="2209800" y="3352800"/>
            <a:ext cx="4572000" cy="2451100"/>
          </a:xfrm>
          <a:prstGeom prst="rect">
            <a:avLst/>
          </a:prstGeom>
        </p:spPr>
      </p:pic>
    </p:spTree>
    <p:extLst>
      <p:ext uri="{BB962C8B-B14F-4D97-AF65-F5344CB8AC3E}">
        <p14:creationId xmlns:p14="http://schemas.microsoft.com/office/powerpoint/2010/main" val="132963449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Lecture 1]</a:t>
            </a:r>
          </a:p>
        </p:txBody>
      </p:sp>
      <p:sp>
        <p:nvSpPr>
          <p:cNvPr id="3" name="Content Placeholder 2"/>
          <p:cNvSpPr>
            <a:spLocks noGrp="1"/>
          </p:cNvSpPr>
          <p:nvPr>
            <p:ph idx="1"/>
          </p:nvPr>
        </p:nvSpPr>
        <p:spPr>
          <a:xfrm>
            <a:off x="685800" y="1371600"/>
            <a:ext cx="7772400" cy="4648200"/>
          </a:xfrm>
        </p:spPr>
        <p:txBody>
          <a:bodyPr/>
          <a:lstStyle/>
          <a:p>
            <a:pPr marL="0" indent="0">
              <a:buNone/>
            </a:pPr>
            <a:r>
              <a:rPr lang="en-US" dirty="0"/>
              <a:t>We have 14 weeks to learn </a:t>
            </a:r>
            <a:r>
              <a:rPr lang="en-US" i="1" dirty="0"/>
              <a:t>the</a:t>
            </a:r>
            <a:r>
              <a:rPr lang="en-US" dirty="0"/>
              <a:t> </a:t>
            </a:r>
            <a:r>
              <a:rPr lang="en-US" i="1" dirty="0"/>
              <a:t>fundamental concepts</a:t>
            </a:r>
            <a:r>
              <a:rPr lang="en-US" dirty="0"/>
              <a:t> of programming languages.</a:t>
            </a:r>
          </a:p>
          <a:p>
            <a:pPr marL="0" indent="0">
              <a:buNone/>
            </a:pPr>
            <a:endParaRPr lang="en-US" sz="1200" dirty="0"/>
          </a:p>
          <a:p>
            <a:pPr marL="0" indent="0">
              <a:buNone/>
            </a:pPr>
            <a:r>
              <a:rPr lang="en-US" dirty="0"/>
              <a:t>With hard work, patience, and an open mind, this course makes you a much better programmer.</a:t>
            </a:r>
          </a:p>
          <a:p>
            <a:pPr lvl="1"/>
            <a:r>
              <a:rPr lang="en-US" dirty="0"/>
              <a:t>Even in languages we won’t use.</a:t>
            </a:r>
          </a:p>
          <a:p>
            <a:pPr lvl="1"/>
            <a:r>
              <a:rPr lang="en-US" dirty="0"/>
              <a:t>Learn the core ideas around which </a:t>
            </a:r>
            <a:r>
              <a:rPr lang="en-US" i="1" dirty="0"/>
              <a:t>every</a:t>
            </a:r>
            <a:r>
              <a:rPr lang="en-US" dirty="0"/>
              <a:t> language is built, despite countless surface-level differences and variations.</a:t>
            </a:r>
          </a:p>
          <a:p>
            <a:pPr lvl="1"/>
            <a:r>
              <a:rPr lang="en-US" i="1" dirty="0"/>
              <a:t>Poor</a:t>
            </a:r>
            <a:r>
              <a:rPr lang="en-US" dirty="0"/>
              <a:t> course summary: “We learned Racket and Java.”</a:t>
            </a:r>
          </a:p>
          <a:p>
            <a:pPr marL="457200" lvl="1" indent="0">
              <a:buNone/>
            </a:pPr>
            <a:endParaRPr lang="en-US" sz="1200" dirty="0"/>
          </a:p>
        </p:txBody>
      </p:sp>
    </p:spTree>
    <p:extLst>
      <p:ext uri="{BB962C8B-B14F-4D97-AF65-F5344CB8AC3E}">
        <p14:creationId xmlns:p14="http://schemas.microsoft.com/office/powerpoint/2010/main" val="15557323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Lecture 1]</a:t>
            </a:r>
          </a:p>
        </p:txBody>
      </p:sp>
      <p:sp>
        <p:nvSpPr>
          <p:cNvPr id="3" name="Content Placeholder 2"/>
          <p:cNvSpPr>
            <a:spLocks noGrp="1"/>
          </p:cNvSpPr>
          <p:nvPr>
            <p:ph idx="1"/>
          </p:nvPr>
        </p:nvSpPr>
        <p:spPr/>
        <p:txBody>
          <a:bodyPr/>
          <a:lstStyle/>
          <a:p>
            <a:r>
              <a:rPr lang="en-US" dirty="0"/>
              <a:t>Focus on the essential concepts relevant in any programming language.</a:t>
            </a:r>
          </a:p>
          <a:p>
            <a:pPr lvl="1"/>
            <a:r>
              <a:rPr lang="en-US" dirty="0"/>
              <a:t>See how these pieces fit together.</a:t>
            </a:r>
          </a:p>
          <a:p>
            <a:endParaRPr lang="en-US" sz="1000" dirty="0"/>
          </a:p>
          <a:p>
            <a:r>
              <a:rPr lang="en-US" dirty="0"/>
              <a:t>Use Racket and Java (possibly others) because:</a:t>
            </a:r>
          </a:p>
          <a:p>
            <a:pPr lvl="1"/>
            <a:r>
              <a:rPr lang="en-US" dirty="0"/>
              <a:t>They let many of the concepts “shine.”</a:t>
            </a:r>
          </a:p>
          <a:p>
            <a:pPr lvl="1"/>
            <a:r>
              <a:rPr lang="en-US" dirty="0"/>
              <a:t>Using multiple languages shows how the same concept can “look different” or actually be slightly different in another language.</a:t>
            </a:r>
            <a:br>
              <a:rPr lang="en-US" dirty="0"/>
            </a:br>
            <a:endParaRPr lang="en-US" sz="1000" dirty="0"/>
          </a:p>
          <a:p>
            <a:r>
              <a:rPr lang="en-US" dirty="0"/>
              <a:t>A big focus on </a:t>
            </a:r>
            <a:r>
              <a:rPr lang="en-US" i="1" dirty="0"/>
              <a:t>functional programming</a:t>
            </a:r>
          </a:p>
          <a:p>
            <a:pPr lvl="1"/>
            <a:r>
              <a:rPr lang="en-US" dirty="0"/>
              <a:t>No </a:t>
            </a:r>
            <a:r>
              <a:rPr lang="en-US" i="1" dirty="0"/>
              <a:t>mutation</a:t>
            </a:r>
            <a:r>
              <a:rPr lang="en-US" dirty="0"/>
              <a:t> (assignment statements) (!)</a:t>
            </a:r>
          </a:p>
          <a:p>
            <a:pPr lvl="1"/>
            <a:r>
              <a:rPr lang="en-US" dirty="0"/>
              <a:t>No loops! Only recursion!</a:t>
            </a:r>
          </a:p>
          <a:p>
            <a:pPr lvl="1"/>
            <a:r>
              <a:rPr lang="en-US" dirty="0"/>
              <a:t>Using </a:t>
            </a:r>
            <a:r>
              <a:rPr lang="en-US" i="1" dirty="0"/>
              <a:t>first-class functions</a:t>
            </a:r>
            <a:r>
              <a:rPr lang="en-US" dirty="0"/>
              <a:t> (can’t explain that yet).</a:t>
            </a:r>
          </a:p>
          <a:p>
            <a:pPr marL="457200" lvl="1" indent="0">
              <a:buNone/>
            </a:pPr>
            <a:endParaRPr lang="en-US" dirty="0"/>
          </a:p>
        </p:txBody>
      </p:sp>
    </p:spTree>
    <p:extLst>
      <p:ext uri="{BB962C8B-B14F-4D97-AF65-F5344CB8AC3E}">
        <p14:creationId xmlns:p14="http://schemas.microsoft.com/office/powerpoint/2010/main" val="6098942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dan_design_template">
  <a:themeElements>
    <a:clrScheme name="dan_design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an_design_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n_design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n_design_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n_design_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n_design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n_design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n_design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102195</TotalTime>
  <Words>1388</Words>
  <Application>Microsoft Macintosh PowerPoint</Application>
  <PresentationFormat>On-screen Show (4:3)</PresentationFormat>
  <Paragraphs>152</Paragraphs>
  <Slides>27</Slides>
  <Notes>4</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 Unicode MS</vt:lpstr>
      <vt:lpstr>Arial</vt:lpstr>
      <vt:lpstr>Calibri</vt:lpstr>
      <vt:lpstr>Calibri Light</vt:lpstr>
      <vt:lpstr>Marker Felt</vt:lpstr>
      <vt:lpstr>Times New Roman</vt:lpstr>
      <vt:lpstr>dan_design_template</vt:lpstr>
      <vt:lpstr>CS 360  Programming Languages Victory Lap</vt:lpstr>
      <vt:lpstr>PowerPoint Presentation</vt:lpstr>
      <vt:lpstr>Final Exam</vt:lpstr>
      <vt:lpstr>Final Exam</vt:lpstr>
      <vt:lpstr>Victory Lap</vt:lpstr>
      <vt:lpstr>Thank you!</vt:lpstr>
      <vt:lpstr>Thank you!</vt:lpstr>
      <vt:lpstr>[From Lecture 1]</vt:lpstr>
      <vt:lpstr>[From Lecture 1]</vt:lpstr>
      <vt:lpstr>[From Lecture 1]</vt:lpstr>
      <vt:lpstr>[From motivation lecture]</vt:lpstr>
      <vt:lpstr>[From motivation lecture]</vt:lpstr>
      <vt:lpstr>[From motivation lecture]</vt:lpstr>
      <vt:lpstr>Benefits of No Mutation</vt:lpstr>
      <vt:lpstr>Some other highlights</vt:lpstr>
      <vt:lpstr>From the syllabus</vt:lpstr>
      <vt:lpstr>From the "so-called experts" </vt:lpstr>
      <vt:lpstr>PowerPoint Presentation</vt:lpstr>
      <vt:lpstr>PL/Object-Oriented Programming</vt:lpstr>
      <vt:lpstr>PL/Functional Programming</vt:lpstr>
      <vt:lpstr>PL/Event-Driven and Reactive Programming</vt:lpstr>
      <vt:lpstr>PL/Basic Type Systems</vt:lpstr>
      <vt:lpstr>Not bad</vt:lpstr>
      <vt:lpstr>What next?</vt:lpstr>
      <vt:lpstr>PowerPoint Presentation</vt:lpstr>
      <vt:lpstr>PowerPoint Presentation</vt:lpstr>
      <vt:lpstr>PowerPoint Presentation</vt:lpstr>
    </vt:vector>
  </TitlesOfParts>
  <Company>UW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Languages &amp;  Software Engineering</dc:title>
  <dc:creator>Dan Grossman</dc:creator>
  <cp:lastModifiedBy>Kirlin_Phillip</cp:lastModifiedBy>
  <cp:revision>972</cp:revision>
  <cp:lastPrinted>2017-10-10T17:20:40Z</cp:lastPrinted>
  <dcterms:created xsi:type="dcterms:W3CDTF">2009-03-13T20:43:19Z</dcterms:created>
  <dcterms:modified xsi:type="dcterms:W3CDTF">2023-04-30T18:08:23Z</dcterms:modified>
</cp:coreProperties>
</file>